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7" r:id="rId2"/>
  </p:sldMasterIdLst>
  <p:notesMasterIdLst>
    <p:notesMasterId r:id="rId38"/>
  </p:notesMasterIdLst>
  <p:handoutMasterIdLst>
    <p:handoutMasterId r:id="rId39"/>
  </p:handoutMasterIdLst>
  <p:sldIdLst>
    <p:sldId id="256" r:id="rId3"/>
    <p:sldId id="393" r:id="rId4"/>
    <p:sldId id="394" r:id="rId5"/>
    <p:sldId id="395" r:id="rId6"/>
    <p:sldId id="377" r:id="rId7"/>
    <p:sldId id="391" r:id="rId8"/>
    <p:sldId id="290" r:id="rId9"/>
    <p:sldId id="300" r:id="rId10"/>
    <p:sldId id="434" r:id="rId11"/>
    <p:sldId id="431" r:id="rId12"/>
    <p:sldId id="301" r:id="rId13"/>
    <p:sldId id="259" r:id="rId14"/>
    <p:sldId id="272" r:id="rId15"/>
    <p:sldId id="273" r:id="rId16"/>
    <p:sldId id="257" r:id="rId17"/>
    <p:sldId id="421" r:id="rId18"/>
    <p:sldId id="422" r:id="rId19"/>
    <p:sldId id="423" r:id="rId20"/>
    <p:sldId id="424" r:id="rId21"/>
    <p:sldId id="425" r:id="rId22"/>
    <p:sldId id="426" r:id="rId23"/>
    <p:sldId id="427" r:id="rId24"/>
    <p:sldId id="428" r:id="rId25"/>
    <p:sldId id="429" r:id="rId26"/>
    <p:sldId id="430" r:id="rId27"/>
    <p:sldId id="282" r:id="rId28"/>
    <p:sldId id="295" r:id="rId29"/>
    <p:sldId id="432" r:id="rId30"/>
    <p:sldId id="433" r:id="rId31"/>
    <p:sldId id="297" r:id="rId32"/>
    <p:sldId id="375" r:id="rId33"/>
    <p:sldId id="397" r:id="rId34"/>
    <p:sldId id="292" r:id="rId35"/>
    <p:sldId id="299" r:id="rId36"/>
    <p:sldId id="293"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6DAFE"/>
    <a:srgbClr val="EB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55" autoAdjust="0"/>
    <p:restoredTop sz="50000" autoAdjust="0"/>
  </p:normalViewPr>
  <p:slideViewPr>
    <p:cSldViewPr>
      <p:cViewPr>
        <p:scale>
          <a:sx n="83" d="100"/>
          <a:sy n="83" d="100"/>
        </p:scale>
        <p:origin x="1448" y="-13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E034A5-6E31-41C4-A805-6C46F202D39A}" type="datetimeFigureOut">
              <a:rPr lang="en-US" smtClean="0"/>
              <a:t>12/21/19</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E7E4A24-5EE1-4E1D-BD93-E5CDA2DECAC1}" type="slidenum">
              <a:rPr lang="en-US" smtClean="0"/>
              <a:t>‹#›</a:t>
            </a:fld>
            <a:endParaRPr lang="en-US" dirty="0"/>
          </a:p>
        </p:txBody>
      </p:sp>
    </p:spTree>
    <p:extLst>
      <p:ext uri="{BB962C8B-B14F-4D97-AF65-F5344CB8AC3E}">
        <p14:creationId xmlns:p14="http://schemas.microsoft.com/office/powerpoint/2010/main" val="1490820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783F9EE9-A75F-4987-BFC5-D7B7855491DA}" type="datetimeFigureOut">
              <a:rPr lang="en-US" smtClean="0"/>
              <a:t>12/21/19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0F23B3C-C11E-4879-AA0B-99CCBB69E187}" type="slidenum">
              <a:rPr lang="en-US" smtClean="0"/>
              <a:t>‹#›</a:t>
            </a:fld>
            <a:endParaRPr lang="en-US" dirty="0"/>
          </a:p>
        </p:txBody>
      </p:sp>
    </p:spTree>
    <p:extLst>
      <p:ext uri="{BB962C8B-B14F-4D97-AF65-F5344CB8AC3E}">
        <p14:creationId xmlns:p14="http://schemas.microsoft.com/office/powerpoint/2010/main" val="2421703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1</a:t>
            </a:fld>
            <a:endParaRPr lang="en-US" dirty="0"/>
          </a:p>
        </p:txBody>
      </p:sp>
    </p:spTree>
    <p:extLst>
      <p:ext uri="{BB962C8B-B14F-4D97-AF65-F5344CB8AC3E}">
        <p14:creationId xmlns:p14="http://schemas.microsoft.com/office/powerpoint/2010/main" val="1154183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11</a:t>
            </a:fld>
            <a:endParaRPr lang="en-US" dirty="0"/>
          </a:p>
        </p:txBody>
      </p:sp>
    </p:spTree>
    <p:extLst>
      <p:ext uri="{BB962C8B-B14F-4D97-AF65-F5344CB8AC3E}">
        <p14:creationId xmlns:p14="http://schemas.microsoft.com/office/powerpoint/2010/main" val="133070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interview with Richard </a:t>
            </a:r>
            <a:r>
              <a:rPr lang="en-US" dirty="0" err="1"/>
              <a:t>Olshen</a:t>
            </a:r>
            <a:r>
              <a:rPr lang="en-US" dirty="0"/>
              <a:t> he says he went to a high</a:t>
            </a:r>
            <a:r>
              <a:rPr lang="en-US" baseline="0" dirty="0"/>
              <a:t> school full of highly motivated sons and daughters of immigrants. He went to </a:t>
            </a:r>
            <a:r>
              <a:rPr lang="en-US" baseline="0" dirty="0" err="1"/>
              <a:t>caltech</a:t>
            </a:r>
            <a:r>
              <a:rPr lang="en-US" baseline="0" dirty="0"/>
              <a:t> because his mother thought her son should go to the best science school in the West.</a:t>
            </a:r>
          </a:p>
          <a:p>
            <a:endParaRPr lang="en-US" baseline="0" dirty="0"/>
          </a:p>
          <a:p>
            <a:r>
              <a:rPr lang="en-US" baseline="0" dirty="0"/>
              <a:t>Caltech felt like scientific monastery to him as there was nothing but science and engineering and Leo was a true polymath. Got 4 D’s in his final year.</a:t>
            </a:r>
          </a:p>
          <a:p>
            <a:endParaRPr lang="en-US" baseline="0" dirty="0"/>
          </a:p>
          <a:p>
            <a:r>
              <a:rPr lang="en-US" baseline="0" dirty="0"/>
              <a:t>Went to Columbia to do philosophy but the chair said philosophers cannot get jobs so stick with math! Took classes in Aesthetics and Greek Philosophy</a:t>
            </a:r>
          </a:p>
          <a:p>
            <a:endParaRPr lang="en-US" baseline="0" dirty="0"/>
          </a:p>
          <a:p>
            <a:r>
              <a:rPr lang="en-US" baseline="0" dirty="0"/>
              <a:t>Worked with famous </a:t>
            </a:r>
            <a:r>
              <a:rPr lang="en-US" baseline="0" dirty="0" err="1"/>
              <a:t>probabilist</a:t>
            </a:r>
            <a:r>
              <a:rPr lang="en-US" baseline="0" dirty="0"/>
              <a:t> Michel </a:t>
            </a:r>
            <a:r>
              <a:rPr lang="en-US" baseline="0" dirty="0" err="1"/>
              <a:t>Loeve</a:t>
            </a:r>
            <a:r>
              <a:rPr lang="en-US" baseline="0" dirty="0"/>
              <a:t> for thesis. Strong influence of Cramer, Blackwell, </a:t>
            </a:r>
            <a:r>
              <a:rPr lang="en-US" baseline="0" dirty="0" err="1"/>
              <a:t>Neyman</a:t>
            </a:r>
            <a:r>
              <a:rPr lang="en-US" baseline="0" dirty="0"/>
              <a:t>. After PhD started a business in Mexico selling purified ice</a:t>
            </a:r>
            <a:r>
              <a:rPr lang="is-IS" baseline="0" dirty="0"/>
              <a:t>…</a:t>
            </a:r>
          </a:p>
          <a:p>
            <a:endParaRPr lang="is-IS" baseline="0" dirty="0"/>
          </a:p>
          <a:p>
            <a:r>
              <a:rPr lang="is-IS" baseline="0" dirty="0"/>
              <a:t>Got a job in UCLA, got tenured, quit it to write his first book.</a:t>
            </a:r>
          </a:p>
          <a:p>
            <a:endParaRPr lang="is-IS" baseline="0" dirty="0"/>
          </a:p>
          <a:p>
            <a:r>
              <a:rPr lang="is-IS" baseline="0" dirty="0"/>
              <a:t>Took sabbatical as a educational statistician from UNESCO in Liberia. “Little children will walk up to me to see if the white would rub off”...Resigned from UCLA, took out his retirement funds and spent it. Became an ind consultant for EPA.</a:t>
            </a:r>
          </a:p>
          <a:p>
            <a:endParaRPr lang="is-IS" baseline="0" dirty="0"/>
          </a:p>
        </p:txBody>
      </p:sp>
      <p:sp>
        <p:nvSpPr>
          <p:cNvPr id="4" name="Slide Number Placeholder 3"/>
          <p:cNvSpPr>
            <a:spLocks noGrp="1"/>
          </p:cNvSpPr>
          <p:nvPr>
            <p:ph type="sldNum" sz="quarter" idx="10"/>
          </p:nvPr>
        </p:nvSpPr>
        <p:spPr/>
        <p:txBody>
          <a:bodyPr/>
          <a:lstStyle/>
          <a:p>
            <a:fld id="{30F23B3C-C11E-4879-AA0B-99CCBB69E187}" type="slidenum">
              <a:rPr lang="en-US" smtClean="0"/>
              <a:t>12</a:t>
            </a:fld>
            <a:endParaRPr lang="en-US" dirty="0"/>
          </a:p>
        </p:txBody>
      </p:sp>
    </p:spTree>
    <p:extLst>
      <p:ext uri="{BB962C8B-B14F-4D97-AF65-F5344CB8AC3E}">
        <p14:creationId xmlns:p14="http://schemas.microsoft.com/office/powerpoint/2010/main" val="87899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kids, nurturing kids, helping kids was a big part of his life.</a:t>
            </a:r>
          </a:p>
        </p:txBody>
      </p:sp>
      <p:sp>
        <p:nvSpPr>
          <p:cNvPr id="4" name="Slide Number Placeholder 3"/>
          <p:cNvSpPr>
            <a:spLocks noGrp="1"/>
          </p:cNvSpPr>
          <p:nvPr>
            <p:ph type="sldNum" sz="quarter" idx="10"/>
          </p:nvPr>
        </p:nvSpPr>
        <p:spPr/>
        <p:txBody>
          <a:bodyPr/>
          <a:lstStyle/>
          <a:p>
            <a:fld id="{30F23B3C-C11E-4879-AA0B-99CCBB69E187}" type="slidenum">
              <a:rPr lang="en-US" smtClean="0"/>
              <a:t>13</a:t>
            </a:fld>
            <a:endParaRPr lang="en-US" dirty="0"/>
          </a:p>
        </p:txBody>
      </p:sp>
    </p:spTree>
    <p:extLst>
      <p:ext uri="{BB962C8B-B14F-4D97-AF65-F5344CB8AC3E}">
        <p14:creationId xmlns:p14="http://schemas.microsoft.com/office/powerpoint/2010/main" val="5698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14</a:t>
            </a:fld>
            <a:endParaRPr lang="en-US" dirty="0"/>
          </a:p>
        </p:txBody>
      </p:sp>
    </p:spTree>
    <p:extLst>
      <p:ext uri="{BB962C8B-B14F-4D97-AF65-F5344CB8AC3E}">
        <p14:creationId xmlns:p14="http://schemas.microsoft.com/office/powerpoint/2010/main" val="3848164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15</a:t>
            </a:fld>
            <a:endParaRPr lang="en-US" dirty="0"/>
          </a:p>
        </p:txBody>
      </p:sp>
    </p:spTree>
    <p:extLst>
      <p:ext uri="{BB962C8B-B14F-4D97-AF65-F5344CB8AC3E}">
        <p14:creationId xmlns:p14="http://schemas.microsoft.com/office/powerpoint/2010/main" val="139294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Shape 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584731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1875334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18</a:t>
            </a:fld>
            <a:endParaRPr lang="en-US" dirty="0"/>
          </a:p>
        </p:txBody>
      </p:sp>
    </p:spTree>
    <p:extLst>
      <p:ext uri="{BB962C8B-B14F-4D97-AF65-F5344CB8AC3E}">
        <p14:creationId xmlns:p14="http://schemas.microsoft.com/office/powerpoint/2010/main" val="1977540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19</a:t>
            </a:fld>
            <a:endParaRPr lang="en-US" dirty="0"/>
          </a:p>
        </p:txBody>
      </p:sp>
    </p:spTree>
    <p:extLst>
      <p:ext uri="{BB962C8B-B14F-4D97-AF65-F5344CB8AC3E}">
        <p14:creationId xmlns:p14="http://schemas.microsoft.com/office/powerpoint/2010/main" val="98193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Trevor Hastie said RF are good benchmark of what you can do.</a:t>
            </a:r>
          </a:p>
        </p:txBody>
      </p:sp>
      <p:sp>
        <p:nvSpPr>
          <p:cNvPr id="4" name="Slide Number Placeholder 3"/>
          <p:cNvSpPr>
            <a:spLocks noGrp="1"/>
          </p:cNvSpPr>
          <p:nvPr>
            <p:ph type="sldNum" sz="quarter" idx="10"/>
          </p:nvPr>
        </p:nvSpPr>
        <p:spPr/>
        <p:txBody>
          <a:bodyPr/>
          <a:lstStyle/>
          <a:p>
            <a:fld id="{30F23B3C-C11E-4879-AA0B-99CCBB69E187}"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74190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2</a:t>
            </a:fld>
            <a:endParaRPr lang="en-US" dirty="0"/>
          </a:p>
        </p:txBody>
      </p:sp>
    </p:spTree>
    <p:extLst>
      <p:ext uri="{BB962C8B-B14F-4D97-AF65-F5344CB8AC3E}">
        <p14:creationId xmlns:p14="http://schemas.microsoft.com/office/powerpoint/2010/main" val="382841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21</a:t>
            </a:fld>
            <a:endParaRPr lang="en-US" dirty="0"/>
          </a:p>
        </p:txBody>
      </p:sp>
    </p:spTree>
    <p:extLst>
      <p:ext uri="{BB962C8B-B14F-4D97-AF65-F5344CB8AC3E}">
        <p14:creationId xmlns:p14="http://schemas.microsoft.com/office/powerpoint/2010/main" val="1357316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Shape 9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6255508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669188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buNone/>
            </a:pPr>
            <a:endParaRPr/>
          </a:p>
        </p:txBody>
      </p:sp>
    </p:spTree>
    <p:extLst>
      <p:ext uri="{BB962C8B-B14F-4D97-AF65-F5344CB8AC3E}">
        <p14:creationId xmlns:p14="http://schemas.microsoft.com/office/powerpoint/2010/main" val="721502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25</a:t>
            </a:fld>
            <a:endParaRPr lang="en-US" dirty="0"/>
          </a:p>
        </p:txBody>
      </p:sp>
    </p:spTree>
    <p:extLst>
      <p:ext uri="{BB962C8B-B14F-4D97-AF65-F5344CB8AC3E}">
        <p14:creationId xmlns:p14="http://schemas.microsoft.com/office/powerpoint/2010/main" val="73401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26</a:t>
            </a:fld>
            <a:endParaRPr lang="en-US" dirty="0"/>
          </a:p>
        </p:txBody>
      </p:sp>
    </p:spTree>
    <p:extLst>
      <p:ext uri="{BB962C8B-B14F-4D97-AF65-F5344CB8AC3E}">
        <p14:creationId xmlns:p14="http://schemas.microsoft.com/office/powerpoint/2010/main" val="130202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043276-AF1F-458D-9A1D-AD403CCD678A}" type="slidenum">
              <a:rPr lang="en-US" smtClean="0"/>
              <a:t>27</a:t>
            </a:fld>
            <a:endParaRPr lang="en-US" dirty="0"/>
          </a:p>
        </p:txBody>
      </p:sp>
    </p:spTree>
    <p:extLst>
      <p:ext uri="{BB962C8B-B14F-4D97-AF65-F5344CB8AC3E}">
        <p14:creationId xmlns:p14="http://schemas.microsoft.com/office/powerpoint/2010/main" val="184785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resonate with </a:t>
            </a:r>
            <a:r>
              <a:rPr lang="en-US" dirty="0" err="1"/>
              <a:t>Breiman’s</a:t>
            </a:r>
            <a:r>
              <a:rPr lang="en-US" dirty="0"/>
              <a:t> strong pitch that in order to serve as energetic and creative field we need to be flexible, responsive,</a:t>
            </a:r>
            <a:r>
              <a:rPr lang="en-US" baseline="0" dirty="0"/>
              <a:t> value impact. </a:t>
            </a:r>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28</a:t>
            </a:fld>
            <a:endParaRPr lang="en-US" dirty="0"/>
          </a:p>
        </p:txBody>
      </p:sp>
    </p:spTree>
    <p:extLst>
      <p:ext uri="{BB962C8B-B14F-4D97-AF65-F5344CB8AC3E}">
        <p14:creationId xmlns:p14="http://schemas.microsoft.com/office/powerpoint/2010/main" val="1388688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29</a:t>
            </a:fld>
            <a:endParaRPr lang="en-US" dirty="0"/>
          </a:p>
        </p:txBody>
      </p:sp>
    </p:spTree>
    <p:extLst>
      <p:ext uri="{BB962C8B-B14F-4D97-AF65-F5344CB8AC3E}">
        <p14:creationId xmlns:p14="http://schemas.microsoft.com/office/powerpoint/2010/main" val="638651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30</a:t>
            </a:fld>
            <a:endParaRPr lang="en-US" dirty="0"/>
          </a:p>
        </p:txBody>
      </p:sp>
    </p:spTree>
    <p:extLst>
      <p:ext uri="{BB962C8B-B14F-4D97-AF65-F5344CB8AC3E}">
        <p14:creationId xmlns:p14="http://schemas.microsoft.com/office/powerpoint/2010/main" val="137040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3</a:t>
            </a:fld>
            <a:endParaRPr lang="en-US" dirty="0"/>
          </a:p>
        </p:txBody>
      </p:sp>
    </p:spTree>
    <p:extLst>
      <p:ext uri="{BB962C8B-B14F-4D97-AF65-F5344CB8AC3E}">
        <p14:creationId xmlns:p14="http://schemas.microsoft.com/office/powerpoint/2010/main" val="1866578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be there is a place for both.</a:t>
            </a:r>
          </a:p>
        </p:txBody>
      </p:sp>
      <p:sp>
        <p:nvSpPr>
          <p:cNvPr id="4" name="Slide Number Placeholder 3"/>
          <p:cNvSpPr>
            <a:spLocks noGrp="1"/>
          </p:cNvSpPr>
          <p:nvPr>
            <p:ph type="sldNum" sz="quarter" idx="10"/>
          </p:nvPr>
        </p:nvSpPr>
        <p:spPr/>
        <p:txBody>
          <a:bodyPr/>
          <a:lstStyle/>
          <a:p>
            <a:fld id="{30F23B3C-C11E-4879-AA0B-99CCBB69E187}" type="slidenum">
              <a:rPr lang="en-US" smtClean="0"/>
              <a:t>31</a:t>
            </a:fld>
            <a:endParaRPr lang="en-US" dirty="0"/>
          </a:p>
        </p:txBody>
      </p:sp>
    </p:spTree>
    <p:extLst>
      <p:ext uri="{BB962C8B-B14F-4D97-AF65-F5344CB8AC3E}">
        <p14:creationId xmlns:p14="http://schemas.microsoft.com/office/powerpoint/2010/main" val="763145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a:t>
            </a:r>
            <a:r>
              <a:rPr lang="en-US" baseline="0" dirty="0" smtClean="0"/>
              <a:t> Augmented analytics, </a:t>
            </a:r>
            <a:r>
              <a:rPr lang="en-US" baseline="0" dirty="0" err="1" smtClean="0"/>
              <a:t>blockchain</a:t>
            </a:r>
            <a:r>
              <a:rPr lang="en-US" baseline="0" dirty="0" smtClean="0"/>
              <a:t>, quantum computing</a:t>
            </a:r>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32</a:t>
            </a:fld>
            <a:endParaRPr lang="en-US" dirty="0"/>
          </a:p>
        </p:txBody>
      </p:sp>
    </p:spTree>
    <p:extLst>
      <p:ext uri="{BB962C8B-B14F-4D97-AF65-F5344CB8AC3E}">
        <p14:creationId xmlns:p14="http://schemas.microsoft.com/office/powerpoint/2010/main" val="789290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33</a:t>
            </a:fld>
            <a:endParaRPr lang="en-US" dirty="0"/>
          </a:p>
        </p:txBody>
      </p:sp>
    </p:spTree>
    <p:extLst>
      <p:ext uri="{BB962C8B-B14F-4D97-AF65-F5344CB8AC3E}">
        <p14:creationId xmlns:p14="http://schemas.microsoft.com/office/powerpoint/2010/main" val="838208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34</a:t>
            </a:fld>
            <a:endParaRPr lang="en-US" dirty="0"/>
          </a:p>
        </p:txBody>
      </p:sp>
    </p:spTree>
    <p:extLst>
      <p:ext uri="{BB962C8B-B14F-4D97-AF65-F5344CB8AC3E}">
        <p14:creationId xmlns:p14="http://schemas.microsoft.com/office/powerpoint/2010/main" val="1487255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a pleasure to converse with you about data, science and data science for the next 12 minutes. We all are breathing and living at a time where understanding the science of data is becoming increasingly important before doing any science with data.. </a:t>
            </a:r>
            <a:endParaRPr lang="en-US" dirty="0"/>
          </a:p>
        </p:txBody>
      </p:sp>
      <p:sp>
        <p:nvSpPr>
          <p:cNvPr id="4" name="Slide Number Placeholder 3"/>
          <p:cNvSpPr>
            <a:spLocks noGrp="1"/>
          </p:cNvSpPr>
          <p:nvPr>
            <p:ph type="sldNum" sz="quarter" idx="10"/>
          </p:nvPr>
        </p:nvSpPr>
        <p:spPr/>
        <p:txBody>
          <a:bodyPr/>
          <a:lstStyle/>
          <a:p>
            <a:fld id="{D3043276-AF1F-458D-9A1D-AD403CCD678A}"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25182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5</a:t>
            </a:fld>
            <a:endParaRPr lang="en-US" dirty="0"/>
          </a:p>
        </p:txBody>
      </p:sp>
    </p:spTree>
    <p:extLst>
      <p:ext uri="{BB962C8B-B14F-4D97-AF65-F5344CB8AC3E}">
        <p14:creationId xmlns:p14="http://schemas.microsoft.com/office/powerpoint/2010/main" val="1778175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6</a:t>
            </a:fld>
            <a:endParaRPr lang="en-US" dirty="0"/>
          </a:p>
        </p:txBody>
      </p:sp>
    </p:spTree>
    <p:extLst>
      <p:ext uri="{BB962C8B-B14F-4D97-AF65-F5344CB8AC3E}">
        <p14:creationId xmlns:p14="http://schemas.microsoft.com/office/powerpoint/2010/main" val="461760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F23B3C-C11E-4879-AA0B-99CCBB69E187}" type="slidenum">
              <a:rPr lang="en-US" smtClean="0"/>
              <a:t>7</a:t>
            </a:fld>
            <a:endParaRPr lang="en-US" dirty="0"/>
          </a:p>
        </p:txBody>
      </p:sp>
    </p:spTree>
    <p:extLst>
      <p:ext uri="{BB962C8B-B14F-4D97-AF65-F5344CB8AC3E}">
        <p14:creationId xmlns:p14="http://schemas.microsoft.com/office/powerpoint/2010/main" val="49708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Alan Turing and Jack Good were mathematicians who worked at Bletchley Park in World War II </a:t>
            </a:r>
          </a:p>
          <a:p>
            <a:r>
              <a:rPr lang="en-US" altLang="en-US" sz="1200" dirty="0"/>
              <a:t>They developed statistical methods that played a major role in code-breaking German naval ciphers in World War II, arguably reducing the length of WWII by two years or more, saving millions of lives (Turing is the main subject of the 2015 movie, The Imitation Game</a:t>
            </a:r>
          </a:p>
          <a:p>
            <a:r>
              <a:rPr lang="en-US" altLang="en-US" sz="1200" dirty="0"/>
              <a:t>His assistant IJ Good became a highly influential figure in the Bayesian revival, was</a:t>
            </a:r>
            <a:r>
              <a:rPr lang="en-US" altLang="en-US" sz="1200" baseline="0" dirty="0"/>
              <a:t> portrayed very quietly in this movie.</a:t>
            </a:r>
            <a:endParaRPr lang="en-US" dirty="0"/>
          </a:p>
        </p:txBody>
      </p:sp>
      <p:sp>
        <p:nvSpPr>
          <p:cNvPr id="4" name="Slide Number Placeholder 3"/>
          <p:cNvSpPr>
            <a:spLocks noGrp="1"/>
          </p:cNvSpPr>
          <p:nvPr>
            <p:ph type="sldNum" sz="quarter" idx="10"/>
          </p:nvPr>
        </p:nvSpPr>
        <p:spPr/>
        <p:txBody>
          <a:bodyPr/>
          <a:lstStyle/>
          <a:p>
            <a:fld id="{D3043276-AF1F-458D-9A1D-AD403CCD678A}" type="slidenum">
              <a:rPr lang="en-US" smtClean="0"/>
              <a:t>8</a:t>
            </a:fld>
            <a:endParaRPr lang="en-US" dirty="0"/>
          </a:p>
        </p:txBody>
      </p:sp>
    </p:spTree>
    <p:extLst>
      <p:ext uri="{BB962C8B-B14F-4D97-AF65-F5344CB8AC3E}">
        <p14:creationId xmlns:p14="http://schemas.microsoft.com/office/powerpoint/2010/main" val="261010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9</a:t>
            </a:fld>
            <a:endParaRPr lang="en-US" dirty="0"/>
          </a:p>
        </p:txBody>
      </p:sp>
    </p:spTree>
    <p:extLst>
      <p:ext uri="{BB962C8B-B14F-4D97-AF65-F5344CB8AC3E}">
        <p14:creationId xmlns:p14="http://schemas.microsoft.com/office/powerpoint/2010/main" val="130444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F23B3C-C11E-4879-AA0B-99CCBB69E187}" type="slidenum">
              <a:rPr lang="en-US" smtClean="0"/>
              <a:t>10</a:t>
            </a:fld>
            <a:endParaRPr lang="en-US" dirty="0"/>
          </a:p>
        </p:txBody>
      </p:sp>
    </p:spTree>
    <p:extLst>
      <p:ext uri="{BB962C8B-B14F-4D97-AF65-F5344CB8AC3E}">
        <p14:creationId xmlns:p14="http://schemas.microsoft.com/office/powerpoint/2010/main" val="1485067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nchor="ctr"/>
          <a:lstStyle>
            <a:lvl1pPr algn="ct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447800"/>
          </a:xfrm>
        </p:spPr>
        <p:txBody>
          <a:bodyPr>
            <a:normAutofit/>
          </a:bodyPr>
          <a:lstStyle>
            <a:lvl1pPr marL="0" indent="0" algn="ctr">
              <a:buNone/>
              <a:defRPr sz="18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9" name="Straight Connector 8"/>
          <p:cNvCxnSpPr/>
          <p:nvPr userDrawn="1"/>
        </p:nvCxnSpPr>
        <p:spPr bwMode="auto">
          <a:xfrm>
            <a:off x="0" y="3733800"/>
            <a:ext cx="9144000" cy="1588"/>
          </a:xfrm>
          <a:prstGeom prst="line">
            <a:avLst/>
          </a:prstGeom>
          <a:solidFill>
            <a:schemeClr val="accent1"/>
          </a:solidFill>
          <a:ln w="25400" cap="flat" cmpd="sng" algn="ctr">
            <a:gradFill flip="none" rotWithShape="1">
              <a:gsLst>
                <a:gs pos="0">
                  <a:schemeClr val="bg1"/>
                </a:gs>
                <a:gs pos="50000">
                  <a:schemeClr val="accent1"/>
                </a:gs>
                <a:gs pos="100000">
                  <a:schemeClr val="bg1"/>
                </a:gs>
              </a:gsLst>
              <a:lin ang="0" scaled="1"/>
              <a:tileRect/>
            </a:gradFill>
            <a:prstDash val="solid"/>
            <a:round/>
            <a:headEnd type="none" w="sm" len="sm"/>
            <a:tailEnd type="none" w="sm" len="sm"/>
          </a:ln>
          <a:effec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wrap="square" lIns="91425" tIns="91425" rIns="91425" bIns="91425" anchor="t" anchorCtr="0"/>
          <a:lstStyle>
            <a:lvl1pPr lvl="0">
              <a:spcBef>
                <a:spcPts val="0"/>
              </a:spcBef>
              <a:buSzPts val="2800"/>
              <a:buNone/>
              <a:defRPr/>
            </a:lvl1pPr>
            <a:lvl2pPr lvl="1">
              <a:spcBef>
                <a:spcPts val="0"/>
              </a:spcBef>
              <a:buSzPts val="2800"/>
              <a:buNone/>
              <a:defRPr/>
            </a:lvl2pPr>
            <a:lvl3pPr lvl="2">
              <a:spcBef>
                <a:spcPts val="0"/>
              </a:spcBef>
              <a:buSzPts val="2800"/>
              <a:buNone/>
              <a:defRPr/>
            </a:lvl3pPr>
            <a:lvl4pPr lvl="3">
              <a:spcBef>
                <a:spcPts val="0"/>
              </a:spcBef>
              <a:buSzPts val="2800"/>
              <a:buNone/>
              <a:defRPr/>
            </a:lvl4pPr>
            <a:lvl5pPr lvl="4">
              <a:spcBef>
                <a:spcPts val="0"/>
              </a:spcBef>
              <a:buSzPts val="2800"/>
              <a:buNone/>
              <a:defRPr/>
            </a:lvl5pPr>
            <a:lvl6pPr lvl="5">
              <a:spcBef>
                <a:spcPts val="0"/>
              </a:spcBef>
              <a:buSzPts val="2800"/>
              <a:buNone/>
              <a:defRPr/>
            </a:lvl6pPr>
            <a:lvl7pPr lvl="6">
              <a:spcBef>
                <a:spcPts val="0"/>
              </a:spcBef>
              <a:buSzPts val="2800"/>
              <a:buNone/>
              <a:defRPr/>
            </a:lvl7pPr>
            <a:lvl8pPr lvl="7">
              <a:spcBef>
                <a:spcPts val="0"/>
              </a:spcBef>
              <a:buSzPts val="2800"/>
              <a:buNone/>
              <a:defRPr/>
            </a:lvl8pPr>
            <a:lvl9pPr lvl="8">
              <a:spcBef>
                <a:spcPts val="0"/>
              </a:spcBef>
              <a:buSzPts val="2800"/>
              <a:buNone/>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buSzPts val="1800"/>
              <a:buChar char="●"/>
              <a:defRPr/>
            </a:lvl1pPr>
            <a:lvl2pPr lvl="1">
              <a:spcBef>
                <a:spcPts val="0"/>
              </a:spcBef>
              <a:buSzPts val="1400"/>
              <a:buChar char="○"/>
              <a:defRPr/>
            </a:lvl2pPr>
            <a:lvl3pPr lvl="2">
              <a:spcBef>
                <a:spcPts val="0"/>
              </a:spcBef>
              <a:buSzPts val="1400"/>
              <a:buChar char="■"/>
              <a:defRPr/>
            </a:lvl3pPr>
            <a:lvl4pPr lvl="3">
              <a:spcBef>
                <a:spcPts val="0"/>
              </a:spcBef>
              <a:buSzPts val="1400"/>
              <a:buChar char="●"/>
              <a:defRPr/>
            </a:lvl4pPr>
            <a:lvl5pPr lvl="4">
              <a:spcBef>
                <a:spcPts val="0"/>
              </a:spcBef>
              <a:buSzPts val="1400"/>
              <a:buChar char="○"/>
              <a:defRPr/>
            </a:lvl5pPr>
            <a:lvl6pPr lvl="5">
              <a:spcBef>
                <a:spcPts val="0"/>
              </a:spcBef>
              <a:buSzPts val="1400"/>
              <a:buChar char="■"/>
              <a:defRPr/>
            </a:lvl6pPr>
            <a:lvl7pPr lvl="6">
              <a:spcBef>
                <a:spcPts val="0"/>
              </a:spcBef>
              <a:buSzPts val="1400"/>
              <a:buChar char="●"/>
              <a:defRPr/>
            </a:lvl7pPr>
            <a:lvl8pPr lvl="7">
              <a:spcBef>
                <a:spcPts val="0"/>
              </a:spcBef>
              <a:buSzPts val="1400"/>
              <a:buChar char="○"/>
              <a:defRPr/>
            </a:lvl8pPr>
            <a:lvl9pPr lvl="8">
              <a:spcBef>
                <a:spcPts val="0"/>
              </a:spcBef>
              <a:buSzPts val="1400"/>
              <a:buChar char="■"/>
              <a:defRPr/>
            </a:lvl9pPr>
          </a:lstStyle>
          <a:p>
            <a:endParaRPr/>
          </a:p>
        </p:txBody>
      </p:sp>
      <p:sp>
        <p:nvSpPr>
          <p:cNvPr id="19" name="Shape 19"/>
          <p:cNvSpPr txBox="1">
            <a:spLocks noGrp="1"/>
          </p:cNvSpPr>
          <p:nvPr>
            <p:ph type="sldNum" idx="12"/>
          </p:nvPr>
        </p:nvSpPr>
        <p:spPr>
          <a:xfrm>
            <a:off x="8472458" y="6217623"/>
            <a:ext cx="5487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03962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4917D05-5F1E-4DA3-8B76-58DCD9AB77CA}" type="datetimeFigureOut">
              <a:rPr lang="en-US" smtClean="0"/>
              <a:t>12/21/19</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5861D4E7-D6AE-4BDB-BDEF-5777CC5A041A}" type="slidenum">
              <a:rPr lang="en-US" smtClean="0"/>
              <a:t>‹#›</a:t>
            </a:fld>
            <a:endParaRPr lang="en-US" dirty="0"/>
          </a:p>
        </p:txBody>
      </p:sp>
    </p:spTree>
    <p:extLst>
      <p:ext uri="{BB962C8B-B14F-4D97-AF65-F5344CB8AC3E}">
        <p14:creationId xmlns:p14="http://schemas.microsoft.com/office/powerpoint/2010/main" val="1185579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1921" y="299277"/>
            <a:ext cx="8229600" cy="87294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1308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457200" y="1828800"/>
            <a:ext cx="8229600" cy="4297363"/>
          </a:xfrm>
          <a:prstGeom prst="rect">
            <a:avLst/>
          </a:prstGeom>
        </p:spPr>
        <p:txBody>
          <a:bodyPr/>
          <a:lstStyle>
            <a:lvl1pPr>
              <a:defRPr>
                <a:latin typeface="Cambria" panose="02040503050406030204" pitchFamily="18" charset="0"/>
              </a:defRPr>
            </a:lvl1pPr>
            <a:lvl2pPr>
              <a:defRPr>
                <a:latin typeface="Cambria" panose="02040503050406030204" pitchFamily="18" charset="0"/>
              </a:defRPr>
            </a:lvl2pPr>
            <a:lvl3pPr>
              <a:defRPr>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0904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906713"/>
            <a:ext cx="8153400" cy="28844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952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2211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05000"/>
            <a:ext cx="4038600" cy="42211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693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828800"/>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468562"/>
            <a:ext cx="4040188" cy="35401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828800"/>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68562"/>
            <a:ext cx="4041775" cy="354012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215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0518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4554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27F5D02-B492-4741-832D-D6CF788933A6}" type="datetimeFigureOut">
              <a:rPr lang="en-US" smtClean="0">
                <a:solidFill>
                  <a:srgbClr val="17365D"/>
                </a:solidFill>
              </a:rPr>
              <a:pPr/>
              <a:t>12/21/19</a:t>
            </a:fld>
            <a:endParaRPr lang="en-US" dirty="0">
              <a:solidFill>
                <a:srgbClr val="17365D"/>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17365D"/>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82BC49F-BCF3-A64B-BA1B-F0E19EE7659A}" type="slidenum">
              <a:rPr lang="en-US" smtClean="0">
                <a:solidFill>
                  <a:srgbClr val="17365D"/>
                </a:solidFill>
              </a:rPr>
              <a:pPr/>
              <a:t>‹#›</a:t>
            </a:fld>
            <a:endParaRPr lang="en-US" dirty="0">
              <a:solidFill>
                <a:srgbClr val="17365D"/>
              </a:solidFill>
            </a:endParaRPr>
          </a:p>
        </p:txBody>
      </p:sp>
    </p:spTree>
    <p:extLst>
      <p:ext uri="{BB962C8B-B14F-4D97-AF65-F5344CB8AC3E}">
        <p14:creationId xmlns:p14="http://schemas.microsoft.com/office/powerpoint/2010/main" val="353844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061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828801"/>
            <a:ext cx="5111750" cy="426719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28800"/>
            <a:ext cx="3008313" cy="42672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9822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828799"/>
            <a:ext cx="5486400" cy="289877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876800"/>
            <a:ext cx="5486400" cy="12954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52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981200"/>
            <a:ext cx="8229600" cy="4144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8836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p:nvPr>
        </p:nvSpPr>
        <p:spPr>
          <a:xfrm>
            <a:off x="457200" y="274638"/>
            <a:ext cx="8229600" cy="1143000"/>
          </a:xfrm>
        </p:spPr>
        <p:txBody>
          <a:bodyPr/>
          <a:lstStyle>
            <a:lvl1pPr>
              <a:defRPr>
                <a:solidFill>
                  <a:schemeClr val="bg1"/>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1905000"/>
            <a:ext cx="6019800" cy="42211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897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 Title and Content with logo">
    <p:spTree>
      <p:nvGrpSpPr>
        <p:cNvPr id="1" name=""/>
        <p:cNvGrpSpPr/>
        <p:nvPr/>
      </p:nvGrpSpPr>
      <p:grpSpPr>
        <a:xfrm>
          <a:off x="0" y="0"/>
          <a:ext cx="0" cy="0"/>
          <a:chOff x="0" y="0"/>
          <a:chExt cx="0" cy="0"/>
        </a:xfrm>
      </p:grpSpPr>
      <p:sp>
        <p:nvSpPr>
          <p:cNvPr id="2"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152400" y="1143000"/>
            <a:ext cx="88392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cxnSp>
        <p:nvCxnSpPr>
          <p:cNvPr id="7" name="Straight Connector 6"/>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Tree>
    <p:extLst>
      <p:ext uri="{BB962C8B-B14F-4D97-AF65-F5344CB8AC3E}">
        <p14:creationId xmlns:p14="http://schemas.microsoft.com/office/powerpoint/2010/main" val="464049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13D4505-985F-49BE-8C1F-E0CFEEC3F372}" type="slidenum">
              <a:rPr lang="en-US" smtClean="0"/>
              <a:t>‹#›</a:t>
            </a:fld>
            <a:endParaRPr lang="en-US" dirty="0"/>
          </a:p>
        </p:txBody>
      </p:sp>
      <p:sp>
        <p:nvSpPr>
          <p:cNvPr id="8" name="Title 1"/>
          <p:cNvSpPr>
            <a:spLocks noGrp="1"/>
          </p:cNvSpPr>
          <p:nvPr>
            <p:ph type="title"/>
          </p:nvPr>
        </p:nvSpPr>
        <p:spPr>
          <a:xfrm>
            <a:off x="0" y="2286000"/>
            <a:ext cx="9144000" cy="838200"/>
          </a:xfrm>
          <a:prstGeom prst="rect">
            <a:avLst/>
          </a:prstGeom>
        </p:spPr>
        <p:txBody>
          <a:bodyPr anchor="ctr">
            <a:normAutofit/>
          </a:bodyPr>
          <a:lstStyle>
            <a:lvl1pPr algn="ctr">
              <a:defRPr sz="3600">
                <a:solidFill>
                  <a:schemeClr val="tx1"/>
                </a:solidFill>
              </a:defRPr>
            </a:lvl1p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dirty="0"/>
          </a:p>
        </p:txBody>
      </p:sp>
      <p:cxnSp>
        <p:nvCxnSpPr>
          <p:cNvPr id="10" name="Straight Connector 9"/>
          <p:cNvCxnSpPr/>
          <p:nvPr userDrawn="1"/>
        </p:nvCxnSpPr>
        <p:spPr bwMode="auto">
          <a:xfrm flipH="1">
            <a:off x="0" y="839788"/>
            <a:ext cx="90678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spcBef>
                <a:spcPts val="600"/>
              </a:spcBef>
              <a:spcAft>
                <a:spcPts val="600"/>
              </a:spcAft>
              <a:defRPr sz="2400"/>
            </a:lvl1pPr>
            <a:lvl2pPr>
              <a:spcBef>
                <a:spcPts val="600"/>
              </a:spcBef>
              <a:spcAft>
                <a:spcPts val="600"/>
              </a:spcAft>
              <a:defRPr sz="2000"/>
            </a:lvl2pPr>
            <a:lvl3pPr>
              <a:spcBef>
                <a:spcPts val="600"/>
              </a:spcBef>
              <a:spcAft>
                <a:spcPts val="600"/>
              </a:spcAft>
              <a:defRPr sz="1800"/>
            </a:lvl3pPr>
            <a:lvl4pPr>
              <a:spcBef>
                <a:spcPts val="600"/>
              </a:spcBef>
              <a:spcAft>
                <a:spcPts val="600"/>
              </a:spcAft>
              <a:defRPr sz="1600"/>
            </a:lvl4pPr>
            <a:lvl5pPr>
              <a:spcBef>
                <a:spcPts val="600"/>
              </a:spcBef>
              <a:spcAft>
                <a:spcPts val="600"/>
              </a:spcAft>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313D4505-985F-49BE-8C1F-E0CFEEC3F372}" type="slidenum">
              <a:rPr lang="en-US" smtClean="0"/>
              <a:t>‹#›</a:t>
            </a:fld>
            <a:endParaRPr lang="en-US" dirty="0"/>
          </a:p>
        </p:txBody>
      </p:sp>
      <p:cxnSp>
        <p:nvCxnSpPr>
          <p:cNvPr id="10" name="Straight Connector 9"/>
          <p:cNvCxnSpPr/>
          <p:nvPr userDrawn="1"/>
        </p:nvCxnSpPr>
        <p:spPr bwMode="auto">
          <a:xfrm flipH="1">
            <a:off x="0" y="839788"/>
            <a:ext cx="9067800" cy="0"/>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86551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dirty="0"/>
          </a:p>
        </p:txBody>
      </p:sp>
      <p:cxnSp>
        <p:nvCxnSpPr>
          <p:cNvPr id="8" name="Straight Connector 7"/>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Title Only - with logo">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dirty="0"/>
          </a:p>
        </p:txBody>
      </p:sp>
      <p:cxnSp>
        <p:nvCxnSpPr>
          <p:cNvPr id="8" name="Straight Connector 7"/>
          <p:cNvCxnSpPr/>
          <p:nvPr userDrawn="1"/>
        </p:nvCxnSpPr>
        <p:spPr bwMode="auto">
          <a:xfrm flipH="1">
            <a:off x="0" y="8382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p:nvPr>
        </p:nvSpPr>
        <p:spPr>
          <a:xfrm>
            <a:off x="76200" y="27993"/>
            <a:ext cx="9144000" cy="838200"/>
          </a:xfrm>
          <a:prstGeom prst="rect">
            <a:avLst/>
          </a:prstGeom>
        </p:spPr>
        <p:txBody>
          <a:bodyPr anchor="ctr">
            <a:normAutofit/>
          </a:bodyPr>
          <a:lstStyle>
            <a:lvl1pPr>
              <a:defRPr sz="36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645647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Title Only - no logo - for large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3D4505-985F-49BE-8C1F-E0CFEEC3F372}" type="slidenum">
              <a:rPr lang="en-US" smtClean="0"/>
              <a:t>‹#›</a:t>
            </a:fld>
            <a:endParaRPr lang="en-US" dirty="0"/>
          </a:p>
        </p:txBody>
      </p:sp>
      <p:cxnSp>
        <p:nvCxnSpPr>
          <p:cNvPr id="8" name="Straight Connector 7"/>
          <p:cNvCxnSpPr/>
          <p:nvPr userDrawn="1"/>
        </p:nvCxnSpPr>
        <p:spPr bwMode="auto">
          <a:xfrm flipH="1">
            <a:off x="0" y="609600"/>
            <a:ext cx="8991600" cy="1588"/>
          </a:xfrm>
          <a:prstGeom prst="line">
            <a:avLst/>
          </a:prstGeom>
          <a:solidFill>
            <a:schemeClr val="accent1"/>
          </a:solidFill>
          <a:ln w="25400" cap="flat" cmpd="sng" algn="ctr">
            <a:gradFill flip="none" rotWithShape="1">
              <a:gsLst>
                <a:gs pos="0">
                  <a:schemeClr val="bg1"/>
                </a:gs>
                <a:gs pos="0">
                  <a:schemeClr val="bg1"/>
                </a:gs>
                <a:gs pos="100000">
                  <a:schemeClr val="tx1"/>
                </a:gs>
              </a:gsLst>
              <a:lin ang="0" scaled="1"/>
              <a:tileRect/>
            </a:gradFill>
            <a:prstDash val="solid"/>
            <a:round/>
            <a:headEnd type="none" w="sm" len="sm"/>
            <a:tailEnd type="none" w="sm" len="sm"/>
          </a:ln>
          <a:effectLst/>
        </p:spPr>
      </p:cxnSp>
      <p:sp>
        <p:nvSpPr>
          <p:cNvPr id="11" name="Title 1"/>
          <p:cNvSpPr>
            <a:spLocks noGrp="1"/>
          </p:cNvSpPr>
          <p:nvPr>
            <p:ph type="title" hasCustomPrompt="1"/>
          </p:nvPr>
        </p:nvSpPr>
        <p:spPr>
          <a:xfrm>
            <a:off x="0" y="0"/>
            <a:ext cx="9144000" cy="609600"/>
          </a:xfrm>
          <a:prstGeom prst="rect">
            <a:avLst/>
          </a:prstGeom>
        </p:spPr>
        <p:txBody>
          <a:bodyPr anchor="ctr">
            <a:normAutofit/>
          </a:bodyPr>
          <a:lstStyle>
            <a:lvl1pPr>
              <a:defRPr sz="3200" baseline="0">
                <a:solidFill>
                  <a:schemeClr val="tx1"/>
                </a:solidFill>
              </a:defRPr>
            </a:lvl1pPr>
          </a:lstStyle>
          <a:p>
            <a:r>
              <a:rPr lang="en-US" dirty="0"/>
              <a:t>Slide for large images – not to be regularly used</a:t>
            </a:r>
          </a:p>
        </p:txBody>
      </p:sp>
    </p:spTree>
    <p:extLst>
      <p:ext uri="{BB962C8B-B14F-4D97-AF65-F5344CB8AC3E}">
        <p14:creationId xmlns:p14="http://schemas.microsoft.com/office/powerpoint/2010/main" val="9710063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theme" Target="../theme/theme2.xml"/><Relationship Id="rId14" Type="http://schemas.openxmlformats.org/officeDocument/2006/relationships/image" Target="../media/image1.PNG"/><Relationship Id="rId15" Type="http://schemas.openxmlformats.org/officeDocument/2006/relationships/image" Target="../media/image2.jpeg"/><Relationship Id="rId16"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41400" y="6505800"/>
            <a:ext cx="420130" cy="365125"/>
          </a:xfrm>
          <a:prstGeom prst="rect">
            <a:avLst/>
          </a:prstGeom>
        </p:spPr>
        <p:txBody>
          <a:bodyPr vert="horz" lIns="91440" tIns="45720" rIns="91440" bIns="45720" rtlCol="0" anchor="ctr"/>
          <a:lstStyle>
            <a:lvl1pPr algn="ctr">
              <a:defRPr sz="1000" i="0">
                <a:solidFill>
                  <a:schemeClr val="tx1"/>
                </a:solidFill>
              </a:defRPr>
            </a:lvl1pPr>
          </a:lstStyle>
          <a:p>
            <a:fld id="{313D4505-985F-49BE-8C1F-E0CFEEC3F37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7" r:id="rId3"/>
    <p:sldLayoutId id="2147483771" r:id="rId4"/>
    <p:sldLayoutId id="2147483772" r:id="rId5"/>
    <p:sldLayoutId id="2147483779" r:id="rId6"/>
    <p:sldLayoutId id="2147483774" r:id="rId7"/>
    <p:sldLayoutId id="2147483780" r:id="rId8"/>
    <p:sldLayoutId id="2147483784" r:id="rId9"/>
    <p:sldLayoutId id="2147483785" r:id="rId10"/>
    <p:sldLayoutId id="2147483786" r:id="rId11"/>
    <p:sldLayoutId id="2147483800" r:id="rId12"/>
  </p:sldLayoutIdLst>
  <p:hf hdr="0" ftr="0" dt="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1042416"/>
          </a:xfrm>
          <a:prstGeom prst="rect">
            <a:avLst/>
          </a:prstGeom>
        </p:spPr>
      </p:pic>
      <p:pic>
        <p:nvPicPr>
          <p:cNvPr id="8" name="Picture 7" descr="CVCyellow-bar.pdf"/>
          <p:cNvPicPr>
            <a:picLocks noChangeAspect="1"/>
          </p:cNvPicPr>
          <p:nvPr userDrawn="1"/>
        </p:nvPicPr>
        <p:blipFill>
          <a:blip r:embed="rId15"/>
          <a:stretch>
            <a:fillRect/>
          </a:stretch>
        </p:blipFill>
        <p:spPr>
          <a:xfrm>
            <a:off x="-1" y="1042416"/>
            <a:ext cx="9144000" cy="100584"/>
          </a:xfrm>
          <a:prstGeom prst="rect">
            <a:avLst/>
          </a:prstGeom>
        </p:spPr>
      </p:pic>
      <p:sp>
        <p:nvSpPr>
          <p:cNvPr id="2" name="Title Placeholder 1"/>
          <p:cNvSpPr>
            <a:spLocks noGrp="1"/>
          </p:cNvSpPr>
          <p:nvPr>
            <p:ph type="title"/>
          </p:nvPr>
        </p:nvSpPr>
        <p:spPr>
          <a:xfrm>
            <a:off x="21921" y="299277"/>
            <a:ext cx="8229600" cy="872949"/>
          </a:xfrm>
          <a:prstGeom prst="rect">
            <a:avLst/>
          </a:prstGeom>
        </p:spPr>
        <p:txBody>
          <a:bodyPr vert="horz" lIns="91440" tIns="45720" rIns="91440" bIns="45720" rtlCol="0" anchor="ctr">
            <a:normAutofit/>
          </a:bodyPr>
          <a:lstStyle/>
          <a:p>
            <a:r>
              <a:rPr lang="en-US" dirty="0"/>
              <a:t>Click to edit Master title style</a:t>
            </a:r>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85624" y="0"/>
            <a:ext cx="1258375" cy="1042416"/>
          </a:xfrm>
          <a:prstGeom prst="rect">
            <a:avLst/>
          </a:prstGeom>
        </p:spPr>
      </p:pic>
    </p:spTree>
    <p:extLst>
      <p:ext uri="{BB962C8B-B14F-4D97-AF65-F5344CB8AC3E}">
        <p14:creationId xmlns:p14="http://schemas.microsoft.com/office/powerpoint/2010/main" val="1310829668"/>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ersonal.umich.edu/~bhramar/" TargetMode="External"/><Relationship Id="rId4" Type="http://schemas.openxmlformats.org/officeDocument/2006/relationships/hyperlink" Target="mailto:bhramar@umich.edu" TargetMode="External"/><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90.png"/><Relationship Id="rId5" Type="http://schemas.openxmlformats.org/officeDocument/2006/relationships/image" Target="../media/image100.png"/><Relationship Id="rId6" Type="http://schemas.openxmlformats.org/officeDocument/2006/relationships/image" Target="../media/image110.png"/><Relationship Id="rId7" Type="http://schemas.openxmlformats.org/officeDocument/2006/relationships/image" Target="../media/image120.png"/><Relationship Id="rId8"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25.tiff"/><Relationship Id="rId5" Type="http://schemas.openxmlformats.org/officeDocument/2006/relationships/image" Target="../media/image26.tiff"/><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https://drive.google.com/file/d/1tD5ecgTisYWfKAimcbzT4UHgaYYUR9NZ/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2.tiff"/></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8.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9.tiff"/></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tiff"/><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14.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11.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9" y="1396422"/>
            <a:ext cx="9067800" cy="1470025"/>
          </a:xfrm>
        </p:spPr>
        <p:txBody>
          <a:bodyPr>
            <a:normAutofit fontScale="90000"/>
          </a:bodyPr>
          <a:lstStyle/>
          <a:p>
            <a:r>
              <a:rPr lang="en-US" sz="3600" dirty="0"/>
              <a:t>The Battle of Two Cultures</a:t>
            </a:r>
            <a:br>
              <a:rPr lang="en-US" sz="3600" dirty="0"/>
            </a:br>
            <a:r>
              <a:rPr lang="en-US" sz="3600" dirty="0"/>
              <a:t>Statistics </a:t>
            </a:r>
            <a:r>
              <a:rPr lang="en-US" sz="3600" dirty="0" smtClean="0"/>
              <a:t>Versus (?) </a:t>
            </a:r>
            <a:r>
              <a:rPr lang="en-US" sz="3600" dirty="0"/>
              <a:t>Data </a:t>
            </a:r>
            <a:r>
              <a:rPr lang="en-US" sz="3600" dirty="0" smtClean="0"/>
              <a:t>Science</a:t>
            </a:r>
            <a:br>
              <a:rPr lang="en-US" sz="3600" dirty="0" smtClean="0"/>
            </a:br>
            <a:r>
              <a:rPr lang="en-US" sz="3600" dirty="0" smtClean="0"/>
              <a:t>Stochastic Models Versus (?) Algorithmic Models</a:t>
            </a:r>
            <a:endParaRPr lang="en-US" sz="3600" i="1" dirty="0"/>
          </a:p>
        </p:txBody>
      </p:sp>
      <p:sp>
        <p:nvSpPr>
          <p:cNvPr id="3" name="Subtitle 2"/>
          <p:cNvSpPr>
            <a:spLocks noGrp="1"/>
          </p:cNvSpPr>
          <p:nvPr>
            <p:ph type="subTitle" idx="1"/>
          </p:nvPr>
        </p:nvSpPr>
        <p:spPr>
          <a:xfrm>
            <a:off x="171450" y="3694112"/>
            <a:ext cx="8801098" cy="2706688"/>
          </a:xfrm>
        </p:spPr>
        <p:txBody>
          <a:bodyPr>
            <a:normAutofit fontScale="77500" lnSpcReduction="20000"/>
          </a:bodyPr>
          <a:lstStyle/>
          <a:p>
            <a:r>
              <a:rPr lang="en-US" sz="3200" dirty="0">
                <a:hlinkClick r:id="rId3"/>
              </a:rPr>
              <a:t>Bhramar Mukherjee</a:t>
            </a:r>
            <a:endParaRPr lang="en-US" sz="3200" dirty="0"/>
          </a:p>
          <a:p>
            <a:r>
              <a:rPr lang="en-US" sz="3200" dirty="0" smtClean="0"/>
              <a:t>@</a:t>
            </a:r>
            <a:r>
              <a:rPr lang="en-US" sz="3200" dirty="0" err="1" smtClean="0"/>
              <a:t>BhramarBiostat</a:t>
            </a:r>
            <a:endParaRPr lang="en-US" sz="3200" dirty="0" smtClean="0"/>
          </a:p>
          <a:p>
            <a:r>
              <a:rPr lang="en-US" sz="3200" dirty="0" smtClean="0">
                <a:hlinkClick r:id="rId4"/>
              </a:rPr>
              <a:t>bhramar@umich.edu</a:t>
            </a:r>
            <a:endParaRPr lang="en-US" sz="3200" dirty="0" smtClean="0"/>
          </a:p>
          <a:p>
            <a:endParaRPr lang="en-US" sz="3200" dirty="0" smtClean="0"/>
          </a:p>
          <a:p>
            <a:r>
              <a:rPr lang="en-US" sz="3200" dirty="0" smtClean="0"/>
              <a:t>Lecture Zero, Module 1, </a:t>
            </a:r>
          </a:p>
          <a:p>
            <a:r>
              <a:rPr lang="en-US" sz="3200" dirty="0" smtClean="0"/>
              <a:t>Workshop </a:t>
            </a:r>
            <a:r>
              <a:rPr lang="en-US" sz="3200" dirty="0" smtClean="0"/>
              <a:t>on Computational Biostatistics and Survival Analysis</a:t>
            </a:r>
            <a:endParaRPr lang="en-US" sz="3200" dirty="0" smtClean="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166978"/>
            <a:ext cx="2307169" cy="1730377"/>
          </a:xfrm>
          <a:prstGeom prst="rect">
            <a:avLst/>
          </a:prstGeom>
        </p:spPr>
      </p:pic>
      <p:sp>
        <p:nvSpPr>
          <p:cNvPr id="5" name="Subtitle 2"/>
          <p:cNvSpPr txBox="1">
            <a:spLocks/>
          </p:cNvSpPr>
          <p:nvPr/>
        </p:nvSpPr>
        <p:spPr>
          <a:xfrm>
            <a:off x="1371599" y="4073236"/>
            <a:ext cx="6400800" cy="1447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1800" kern="1200" baseline="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3200" dirty="0"/>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7995" y="126646"/>
            <a:ext cx="1992504" cy="11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2526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6200" y="152400"/>
            <a:ext cx="8458200" cy="685800"/>
          </a:xfrm>
        </p:spPr>
        <p:txBody>
          <a:bodyPr>
            <a:normAutofit/>
          </a:bodyPr>
          <a:lstStyle/>
          <a:p>
            <a:r>
              <a:rPr lang="en-US" altLang="en-US" sz="2400" dirty="0" smtClean="0"/>
              <a:t>Big data: precise (massive n)  but potentially inaccurate?</a:t>
            </a:r>
          </a:p>
        </p:txBody>
      </p:sp>
      <p:sp>
        <p:nvSpPr>
          <p:cNvPr id="53251" name="Rectangle 3"/>
          <p:cNvSpPr>
            <a:spLocks noGrp="1" noChangeArrowheads="1"/>
          </p:cNvSpPr>
          <p:nvPr>
            <p:ph type="body" idx="1"/>
          </p:nvPr>
        </p:nvSpPr>
        <p:spPr>
          <a:xfrm>
            <a:off x="76200" y="1095600"/>
            <a:ext cx="8534400" cy="5410200"/>
          </a:xfrm>
        </p:spPr>
        <p:txBody>
          <a:bodyPr>
            <a:normAutofit fontScale="92500" lnSpcReduction="10000"/>
          </a:bodyPr>
          <a:lstStyle/>
          <a:p>
            <a:pPr>
              <a:defRPr/>
            </a:pPr>
            <a:r>
              <a:rPr lang="en-US" altLang="en-US" sz="2400" dirty="0">
                <a:solidFill>
                  <a:srgbClr val="000000"/>
                </a:solidFill>
                <a:latin typeface="+mj-lt"/>
              </a:rPr>
              <a:t>S</a:t>
            </a:r>
            <a:r>
              <a:rPr lang="en-US" altLang="en-US" sz="2400" dirty="0" smtClean="0">
                <a:solidFill>
                  <a:srgbClr val="000000"/>
                </a:solidFill>
                <a:latin typeface="+mj-lt"/>
              </a:rPr>
              <a:t>uppose </a:t>
            </a:r>
            <a:r>
              <a:rPr lang="en-US" altLang="en-US" sz="2400" dirty="0">
                <a:solidFill>
                  <a:srgbClr val="000000"/>
                </a:solidFill>
                <a:latin typeface="+mj-lt"/>
              </a:rPr>
              <a:t>a true target proportion is </a:t>
            </a:r>
            <a:r>
              <a:rPr lang="en-US" altLang="en-US" sz="2400" b="1" dirty="0" smtClean="0">
                <a:solidFill>
                  <a:srgbClr val="FF0000"/>
                </a:solidFill>
                <a:latin typeface="+mj-lt"/>
              </a:rPr>
              <a:t>T=0.4</a:t>
            </a:r>
            <a:endParaRPr lang="en-US" altLang="en-US" sz="1700" b="1" dirty="0">
              <a:latin typeface="+mj-lt"/>
            </a:endParaRPr>
          </a:p>
          <a:p>
            <a:pPr>
              <a:defRPr/>
            </a:pPr>
            <a:r>
              <a:rPr lang="en-US" altLang="en-US" sz="2400" u="sng" dirty="0" smtClean="0">
                <a:solidFill>
                  <a:srgbClr val="000000"/>
                </a:solidFill>
                <a:latin typeface="+mj-lt"/>
              </a:rPr>
              <a:t>Small well-designed </a:t>
            </a:r>
            <a:r>
              <a:rPr lang="en-US" altLang="en-US" sz="2400" u="sng" dirty="0">
                <a:solidFill>
                  <a:srgbClr val="000000"/>
                </a:solidFill>
                <a:latin typeface="+mj-lt"/>
              </a:rPr>
              <a:t>s</a:t>
            </a:r>
            <a:r>
              <a:rPr lang="en-US" altLang="en-US" sz="2400" u="sng" dirty="0" smtClean="0">
                <a:solidFill>
                  <a:srgbClr val="000000"/>
                </a:solidFill>
                <a:latin typeface="+mj-lt"/>
              </a:rPr>
              <a:t>tudy:  </a:t>
            </a:r>
          </a:p>
          <a:p>
            <a:pPr marL="0" indent="0">
              <a:buNone/>
              <a:defRPr/>
            </a:pPr>
            <a:r>
              <a:rPr lang="en-US" altLang="en-US" sz="2400" dirty="0" smtClean="0">
                <a:solidFill>
                  <a:srgbClr val="000000"/>
                </a:solidFill>
                <a:latin typeface="+mj-lt"/>
              </a:rPr>
              <a:t>Estimate </a:t>
            </a:r>
            <a:r>
              <a:rPr lang="en-US" altLang="en-US" sz="2400" dirty="0">
                <a:solidFill>
                  <a:srgbClr val="000000"/>
                </a:solidFill>
                <a:latin typeface="+mj-lt"/>
              </a:rPr>
              <a:t>= </a:t>
            </a:r>
            <a:r>
              <a:rPr lang="en-US" altLang="en-US" sz="2400" dirty="0" smtClean="0">
                <a:solidFill>
                  <a:srgbClr val="000000"/>
                </a:solidFill>
                <a:latin typeface="+mj-lt"/>
              </a:rPr>
              <a:t>0.4, Confidence </a:t>
            </a:r>
            <a:r>
              <a:rPr lang="en-US" altLang="en-US" sz="2400" dirty="0">
                <a:solidFill>
                  <a:srgbClr val="000000"/>
                </a:solidFill>
                <a:latin typeface="+mj-lt"/>
              </a:rPr>
              <a:t>I</a:t>
            </a:r>
            <a:r>
              <a:rPr lang="en-US" altLang="en-US" sz="2400" dirty="0" smtClean="0">
                <a:solidFill>
                  <a:srgbClr val="000000"/>
                </a:solidFill>
                <a:latin typeface="+mj-lt"/>
              </a:rPr>
              <a:t>nterval </a:t>
            </a:r>
            <a:r>
              <a:rPr lang="en-US" altLang="en-US" sz="2400" dirty="0">
                <a:solidFill>
                  <a:srgbClr val="000000"/>
                </a:solidFill>
                <a:latin typeface="+mj-lt"/>
              </a:rPr>
              <a:t>= (</a:t>
            </a:r>
            <a:r>
              <a:rPr lang="en-US" altLang="en-US" sz="2400" dirty="0" smtClean="0">
                <a:solidFill>
                  <a:srgbClr val="000000"/>
                </a:solidFill>
                <a:latin typeface="+mj-lt"/>
              </a:rPr>
              <a:t>0.1, 0.7) </a:t>
            </a:r>
            <a:r>
              <a:rPr lang="en-US" altLang="en-US" sz="2400" dirty="0">
                <a:solidFill>
                  <a:srgbClr val="FF0000"/>
                </a:solidFill>
                <a:latin typeface="+mj-lt"/>
              </a:rPr>
              <a:t>[-----T</a:t>
            </a:r>
            <a:r>
              <a:rPr lang="en-US" altLang="en-US" sz="2400" dirty="0" smtClean="0">
                <a:solidFill>
                  <a:srgbClr val="FF0000"/>
                </a:solidFill>
                <a:latin typeface="+mj-lt"/>
              </a:rPr>
              <a:t>--</a:t>
            </a:r>
            <a:r>
              <a:rPr lang="en-US" altLang="en-US" sz="2400" dirty="0">
                <a:solidFill>
                  <a:srgbClr val="FF0000"/>
                </a:solidFill>
                <a:latin typeface="+mj-lt"/>
              </a:rPr>
              <a:t>---]</a:t>
            </a:r>
          </a:p>
          <a:p>
            <a:pPr marL="0" indent="0">
              <a:buFontTx/>
              <a:buNone/>
              <a:defRPr/>
            </a:pPr>
            <a:r>
              <a:rPr lang="en-US" altLang="en-US" sz="2400" dirty="0">
                <a:latin typeface="+mj-lt"/>
              </a:rPr>
              <a:t>	</a:t>
            </a:r>
            <a:r>
              <a:rPr lang="en-US" altLang="en-US" sz="2400" dirty="0">
                <a:solidFill>
                  <a:srgbClr val="000000"/>
                </a:solidFill>
                <a:latin typeface="+mj-lt"/>
              </a:rPr>
              <a:t>- low </a:t>
            </a:r>
            <a:r>
              <a:rPr lang="en-US" altLang="en-US" sz="2400" dirty="0" smtClean="0">
                <a:solidFill>
                  <a:srgbClr val="000000"/>
                </a:solidFill>
                <a:latin typeface="+mj-lt"/>
              </a:rPr>
              <a:t>precision, low accuracy, (but </a:t>
            </a:r>
            <a:r>
              <a:rPr lang="en-US" altLang="en-US" sz="2400" dirty="0">
                <a:solidFill>
                  <a:srgbClr val="000000"/>
                </a:solidFill>
                <a:latin typeface="+mj-lt"/>
              </a:rPr>
              <a:t>no evidence of </a:t>
            </a:r>
            <a:r>
              <a:rPr lang="en-US" altLang="en-US" sz="2400" dirty="0" smtClean="0">
                <a:solidFill>
                  <a:srgbClr val="000000"/>
                </a:solidFill>
                <a:latin typeface="+mj-lt"/>
              </a:rPr>
              <a:t>bias)</a:t>
            </a:r>
          </a:p>
          <a:p>
            <a:pPr marL="0" indent="0">
              <a:buFontTx/>
              <a:buNone/>
              <a:defRPr/>
            </a:pPr>
            <a:endParaRPr lang="en-US" altLang="en-US" sz="2400" dirty="0">
              <a:solidFill>
                <a:srgbClr val="000000"/>
              </a:solidFill>
              <a:latin typeface="+mj-lt"/>
            </a:endParaRPr>
          </a:p>
          <a:p>
            <a:pPr>
              <a:defRPr/>
            </a:pPr>
            <a:r>
              <a:rPr lang="en-US" altLang="en-US" sz="2400" u="sng" dirty="0" smtClean="0">
                <a:solidFill>
                  <a:srgbClr val="000000"/>
                </a:solidFill>
                <a:latin typeface="+mj-lt"/>
              </a:rPr>
              <a:t>Big non-probabilistic sample:                   </a:t>
            </a:r>
          </a:p>
          <a:p>
            <a:pPr marL="0" indent="0">
              <a:buNone/>
              <a:defRPr/>
            </a:pPr>
            <a:r>
              <a:rPr lang="en-US" altLang="en-US" sz="2400" dirty="0" smtClean="0">
                <a:solidFill>
                  <a:srgbClr val="000000"/>
                </a:solidFill>
                <a:latin typeface="+mj-lt"/>
              </a:rPr>
              <a:t>   Estimate </a:t>
            </a:r>
            <a:r>
              <a:rPr lang="en-US" altLang="en-US" sz="2400" dirty="0">
                <a:solidFill>
                  <a:srgbClr val="000000"/>
                </a:solidFill>
                <a:latin typeface="+mj-lt"/>
              </a:rPr>
              <a:t>= 0.5, Confidence </a:t>
            </a:r>
            <a:r>
              <a:rPr lang="en-US" altLang="en-US" sz="2400" dirty="0" smtClean="0">
                <a:solidFill>
                  <a:srgbClr val="000000"/>
                </a:solidFill>
                <a:latin typeface="+mj-lt"/>
              </a:rPr>
              <a:t>Interval </a:t>
            </a:r>
            <a:r>
              <a:rPr lang="en-US" altLang="en-US" sz="2400" dirty="0">
                <a:solidFill>
                  <a:srgbClr val="000000"/>
                </a:solidFill>
                <a:latin typeface="+mj-lt"/>
              </a:rPr>
              <a:t>(0.47, 0.53)   </a:t>
            </a:r>
            <a:r>
              <a:rPr lang="en-US" altLang="en-US" sz="2400" dirty="0">
                <a:solidFill>
                  <a:srgbClr val="FF0000"/>
                </a:solidFill>
                <a:latin typeface="+mj-lt"/>
              </a:rPr>
              <a:t>T [---]</a:t>
            </a:r>
          </a:p>
          <a:p>
            <a:pPr marL="0" indent="0">
              <a:buFontTx/>
              <a:buNone/>
              <a:defRPr/>
            </a:pPr>
            <a:r>
              <a:rPr lang="en-US" altLang="en-US" sz="2400" dirty="0">
                <a:latin typeface="+mj-lt"/>
              </a:rPr>
              <a:t>	</a:t>
            </a:r>
            <a:r>
              <a:rPr lang="en-US" altLang="en-US" sz="2400" dirty="0">
                <a:solidFill>
                  <a:srgbClr val="000000"/>
                </a:solidFill>
                <a:latin typeface="+mj-lt"/>
              </a:rPr>
              <a:t>- high precision, low accuracy </a:t>
            </a:r>
            <a:r>
              <a:rPr lang="en-US" altLang="en-US" sz="2400" dirty="0" smtClean="0">
                <a:solidFill>
                  <a:srgbClr val="000000"/>
                </a:solidFill>
                <a:latin typeface="+mj-lt"/>
              </a:rPr>
              <a:t>(biased</a:t>
            </a:r>
            <a:r>
              <a:rPr lang="en-US" altLang="en-US" sz="2400" dirty="0">
                <a:solidFill>
                  <a:srgbClr val="000000"/>
                </a:solidFill>
                <a:latin typeface="+mj-lt"/>
              </a:rPr>
              <a:t>) </a:t>
            </a:r>
            <a:endParaRPr lang="en-US" altLang="en-US" sz="2400" dirty="0" smtClean="0">
              <a:solidFill>
                <a:srgbClr val="000000"/>
              </a:solidFill>
              <a:latin typeface="+mj-lt"/>
            </a:endParaRPr>
          </a:p>
          <a:p>
            <a:pPr marL="0" indent="0">
              <a:buFontTx/>
              <a:buNone/>
              <a:defRPr/>
            </a:pPr>
            <a:endParaRPr lang="en-US" altLang="en-US" sz="2400" dirty="0">
              <a:solidFill>
                <a:srgbClr val="000000"/>
              </a:solidFill>
              <a:latin typeface="+mj-lt"/>
            </a:endParaRPr>
          </a:p>
          <a:p>
            <a:pPr>
              <a:buFont typeface="Arial" panose="020B0604020202020204" pitchFamily="34" charset="0"/>
              <a:buChar char="•"/>
              <a:defRPr/>
            </a:pPr>
            <a:r>
              <a:rPr lang="en-US" altLang="en-US" sz="2400" u="sng" dirty="0" smtClean="0">
                <a:solidFill>
                  <a:srgbClr val="000000"/>
                </a:solidFill>
                <a:latin typeface="+mj-lt"/>
              </a:rPr>
              <a:t>Desirable property: </a:t>
            </a:r>
          </a:p>
          <a:p>
            <a:pPr marL="0" indent="0">
              <a:buNone/>
              <a:defRPr/>
            </a:pPr>
            <a:r>
              <a:rPr lang="en-US" altLang="en-US" dirty="0" smtClean="0">
                <a:solidFill>
                  <a:srgbClr val="000000"/>
                </a:solidFill>
                <a:latin typeface="+mj-lt"/>
              </a:rPr>
              <a:t>    </a:t>
            </a:r>
            <a:r>
              <a:rPr lang="en-US" altLang="en-US" sz="2400" dirty="0" smtClean="0">
                <a:solidFill>
                  <a:srgbClr val="000000"/>
                </a:solidFill>
                <a:latin typeface="+mj-lt"/>
              </a:rPr>
              <a:t>Estimate </a:t>
            </a:r>
            <a:r>
              <a:rPr lang="en-US" altLang="en-US" sz="2400" dirty="0">
                <a:solidFill>
                  <a:srgbClr val="000000"/>
                </a:solidFill>
                <a:latin typeface="+mj-lt"/>
              </a:rPr>
              <a:t>= 0.42, Confidence </a:t>
            </a:r>
            <a:r>
              <a:rPr lang="en-US" altLang="en-US" sz="2400" dirty="0" smtClean="0">
                <a:solidFill>
                  <a:srgbClr val="000000"/>
                </a:solidFill>
                <a:latin typeface="+mj-lt"/>
              </a:rPr>
              <a:t>Interval </a:t>
            </a:r>
            <a:r>
              <a:rPr lang="en-US" altLang="en-US" sz="2400" dirty="0">
                <a:solidFill>
                  <a:srgbClr val="000000"/>
                </a:solidFill>
                <a:latin typeface="+mj-lt"/>
              </a:rPr>
              <a:t>= (0.39, 0.45)</a:t>
            </a:r>
            <a:r>
              <a:rPr lang="en-US" altLang="en-US" sz="2400" dirty="0">
                <a:solidFill>
                  <a:srgbClr val="FF0000"/>
                </a:solidFill>
                <a:latin typeface="+mj-lt"/>
              </a:rPr>
              <a:t> [-T-]</a:t>
            </a:r>
          </a:p>
          <a:p>
            <a:pPr marL="0" indent="0">
              <a:buFontTx/>
              <a:buNone/>
              <a:defRPr/>
            </a:pPr>
            <a:r>
              <a:rPr lang="en-US" altLang="en-US" sz="2400" dirty="0">
                <a:latin typeface="+mj-lt"/>
              </a:rPr>
              <a:t>	</a:t>
            </a:r>
            <a:r>
              <a:rPr lang="en-US" altLang="en-US" sz="2400" dirty="0">
                <a:solidFill>
                  <a:srgbClr val="000000"/>
                </a:solidFill>
                <a:latin typeface="+mj-lt"/>
              </a:rPr>
              <a:t>- high precision, </a:t>
            </a:r>
            <a:r>
              <a:rPr lang="en-US" altLang="en-US" sz="2400" dirty="0" smtClean="0">
                <a:solidFill>
                  <a:srgbClr val="000000"/>
                </a:solidFill>
                <a:latin typeface="+mj-lt"/>
              </a:rPr>
              <a:t>high </a:t>
            </a:r>
            <a:r>
              <a:rPr lang="en-US" altLang="en-US" sz="2400" dirty="0">
                <a:solidFill>
                  <a:srgbClr val="000000"/>
                </a:solidFill>
                <a:latin typeface="+mj-lt"/>
              </a:rPr>
              <a:t>accuracy (no evidence of bias)</a:t>
            </a:r>
          </a:p>
        </p:txBody>
      </p:sp>
      <p:sp>
        <p:nvSpPr>
          <p:cNvPr id="2" name="Footer Placeholder 1"/>
          <p:cNvSpPr>
            <a:spLocks noGrp="1"/>
          </p:cNvSpPr>
          <p:nvPr>
            <p:ph type="ftr" sz="quarter" idx="4294967295"/>
          </p:nvPr>
        </p:nvSpPr>
        <p:spPr/>
        <p:txBody>
          <a:bodyPr/>
          <a:lstStyle/>
          <a:p>
            <a:pPr>
              <a:defRPr/>
            </a:pPr>
            <a:endParaRPr lang="en-US" dirty="0"/>
          </a:p>
        </p:txBody>
      </p:sp>
      <p:sp>
        <p:nvSpPr>
          <p:cNvPr id="44037" name="Slide Number Placeholder 2"/>
          <p:cNvSpPr>
            <a:spLocks noGrp="1"/>
          </p:cNvSpPr>
          <p:nvPr>
            <p:ph type="sldNum" sz="quarter" idx="429496729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7AD8F18-AA1E-4C2E-8F87-A2F224B73C87}" type="slidenum">
              <a:rPr lang="en-US" altLang="en-US" sz="1400"/>
              <a:pPr>
                <a:spcBef>
                  <a:spcPct val="0"/>
                </a:spcBef>
                <a:buFontTx/>
                <a:buNone/>
              </a:pPr>
              <a:t>10</a:t>
            </a:fld>
            <a:endParaRPr lang="en-US" altLang="en-US" sz="1400"/>
          </a:p>
        </p:txBody>
      </p:sp>
    </p:spTree>
    <p:extLst>
      <p:ext uri="{BB962C8B-B14F-4D97-AF65-F5344CB8AC3E}">
        <p14:creationId xmlns:p14="http://schemas.microsoft.com/office/powerpoint/2010/main" val="25218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1">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251">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25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Inspired by a timeless paper</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13D4505-985F-49BE-8C1F-E0CFEEC3F372}" type="slidenum">
              <a:rPr lang="en-US" smtClean="0"/>
              <a:t>11</a:t>
            </a:fld>
            <a:endParaRPr lang="en-US" dirty="0"/>
          </a:p>
        </p:txBody>
      </p:sp>
      <p:pic>
        <p:nvPicPr>
          <p:cNvPr id="5" name="Picture 4"/>
          <p:cNvPicPr>
            <a:picLocks noChangeAspect="1"/>
          </p:cNvPicPr>
          <p:nvPr/>
        </p:nvPicPr>
        <p:blipFill>
          <a:blip r:embed="rId3"/>
          <a:stretch>
            <a:fillRect/>
          </a:stretch>
        </p:blipFill>
        <p:spPr>
          <a:xfrm>
            <a:off x="21921" y="1206862"/>
            <a:ext cx="9144000" cy="5081937"/>
          </a:xfrm>
          <a:prstGeom prst="rect">
            <a:avLst/>
          </a:prstGeom>
        </p:spPr>
      </p:pic>
    </p:spTree>
    <p:extLst>
      <p:ext uri="{BB962C8B-B14F-4D97-AF65-F5344CB8AC3E}">
        <p14:creationId xmlns:p14="http://schemas.microsoft.com/office/powerpoint/2010/main" val="372020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Leo </a:t>
            </a:r>
            <a:r>
              <a:rPr lang="en-US" sz="3200" dirty="0" err="1"/>
              <a:t>Breiman</a:t>
            </a:r>
            <a:endParaRPr lang="en-US" sz="3200" dirty="0"/>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48600" y="0"/>
            <a:ext cx="1148293" cy="861220"/>
          </a:xfrm>
        </p:spPr>
      </p:pic>
      <p:pic>
        <p:nvPicPr>
          <p:cNvPr id="3" name="Picture 2"/>
          <p:cNvPicPr>
            <a:picLocks noChangeAspect="1"/>
          </p:cNvPicPr>
          <p:nvPr/>
        </p:nvPicPr>
        <p:blipFill>
          <a:blip r:embed="rId4"/>
          <a:stretch>
            <a:fillRect/>
          </a:stretch>
        </p:blipFill>
        <p:spPr>
          <a:xfrm>
            <a:off x="184211" y="4121715"/>
            <a:ext cx="9001353" cy="2424558"/>
          </a:xfrm>
          <a:prstGeom prst="rect">
            <a:avLst/>
          </a:prstGeom>
        </p:spPr>
      </p:pic>
      <p:pic>
        <p:nvPicPr>
          <p:cNvPr id="11" name="Picture 10"/>
          <p:cNvPicPr>
            <a:picLocks noChangeAspect="1"/>
          </p:cNvPicPr>
          <p:nvPr/>
        </p:nvPicPr>
        <p:blipFill>
          <a:blip r:embed="rId5"/>
          <a:stretch>
            <a:fillRect/>
          </a:stretch>
        </p:blipFill>
        <p:spPr>
          <a:xfrm>
            <a:off x="112887" y="901113"/>
            <a:ext cx="3925060" cy="2943795"/>
          </a:xfrm>
          <a:prstGeom prst="rect">
            <a:avLst/>
          </a:prstGeom>
        </p:spPr>
      </p:pic>
      <p:sp>
        <p:nvSpPr>
          <p:cNvPr id="12" name="TextBox 11"/>
          <p:cNvSpPr txBox="1"/>
          <p:nvPr/>
        </p:nvSpPr>
        <p:spPr>
          <a:xfrm>
            <a:off x="4627418" y="901113"/>
            <a:ext cx="3983182" cy="2585323"/>
          </a:xfrm>
          <a:prstGeom prst="rect">
            <a:avLst/>
          </a:prstGeom>
          <a:solidFill>
            <a:schemeClr val="accent3">
              <a:lumMod val="60000"/>
              <a:lumOff val="40000"/>
            </a:schemeClr>
          </a:solidFill>
          <a:ln w="28575">
            <a:solidFill>
              <a:schemeClr val="tx1">
                <a:lumMod val="50000"/>
                <a:lumOff val="50000"/>
              </a:schemeClr>
            </a:solidFill>
          </a:ln>
        </p:spPr>
        <p:txBody>
          <a:bodyPr wrap="square" rtlCol="0">
            <a:spAutoFit/>
          </a:bodyPr>
          <a:lstStyle/>
          <a:p>
            <a:pPr marL="285750" indent="-285750">
              <a:buFont typeface="Arial" charset="0"/>
              <a:buChar char="•"/>
            </a:pPr>
            <a:r>
              <a:rPr lang="en-US" dirty="0"/>
              <a:t>Born in NYC 1928</a:t>
            </a:r>
          </a:p>
          <a:p>
            <a:pPr marL="285750" indent="-285750">
              <a:buFont typeface="Arial" charset="0"/>
              <a:buChar char="•"/>
            </a:pPr>
            <a:r>
              <a:rPr lang="en-US" dirty="0"/>
              <a:t>Undergrad from Cal Tech (Physics)</a:t>
            </a:r>
          </a:p>
          <a:p>
            <a:pPr marL="285750" indent="-285750">
              <a:buFont typeface="Arial" charset="0"/>
              <a:buChar char="•"/>
            </a:pPr>
            <a:r>
              <a:rPr lang="en-US" dirty="0"/>
              <a:t>MS (Columbia, Math)</a:t>
            </a:r>
          </a:p>
          <a:p>
            <a:pPr marL="285750" indent="-285750">
              <a:buFont typeface="Arial" charset="0"/>
              <a:buChar char="•"/>
            </a:pPr>
            <a:r>
              <a:rPr lang="en-US" dirty="0"/>
              <a:t>PhD (UC Berkeley, Math)</a:t>
            </a:r>
          </a:p>
          <a:p>
            <a:pPr marL="285750" indent="-285750">
              <a:buFont typeface="Arial" charset="0"/>
              <a:buChar char="•"/>
            </a:pPr>
            <a:r>
              <a:rPr lang="en-US" dirty="0"/>
              <a:t>Faculty at UCLA, Berkeley</a:t>
            </a:r>
          </a:p>
          <a:p>
            <a:pPr marL="285750" indent="-285750">
              <a:buFont typeface="Arial" charset="0"/>
              <a:buChar char="•"/>
            </a:pPr>
            <a:r>
              <a:rPr lang="en-US" dirty="0"/>
              <a:t>Independent consultant for 13 years</a:t>
            </a:r>
          </a:p>
          <a:p>
            <a:pPr marL="285750" indent="-285750">
              <a:buFont typeface="Arial" charset="0"/>
              <a:buChar char="•"/>
            </a:pPr>
            <a:r>
              <a:rPr lang="en-US" dirty="0"/>
              <a:t>Theory of Gambling, CART, Bagging, Alternating Conditional Expectation</a:t>
            </a:r>
          </a:p>
          <a:p>
            <a:pPr marL="285750" indent="-285750">
              <a:buFont typeface="Arial" charset="0"/>
              <a:buChar char="•"/>
            </a:pPr>
            <a:r>
              <a:rPr lang="en-US" dirty="0"/>
              <a:t>Passed away in 2005</a:t>
            </a:r>
          </a:p>
        </p:txBody>
      </p:sp>
      <p:sp>
        <p:nvSpPr>
          <p:cNvPr id="4" name="Slide Number Placeholder 3">
            <a:extLst>
              <a:ext uri="{FF2B5EF4-FFF2-40B4-BE49-F238E27FC236}">
                <a16:creationId xmlns:a16="http://schemas.microsoft.com/office/drawing/2014/main" xmlns="" id="{25F82DB7-A00E-4CEE-8E05-4FE70D5B29D1}"/>
              </a:ext>
            </a:extLst>
          </p:cNvPr>
          <p:cNvSpPr>
            <a:spLocks noGrp="1"/>
          </p:cNvSpPr>
          <p:nvPr>
            <p:ph type="sldNum" sz="quarter" idx="12"/>
          </p:nvPr>
        </p:nvSpPr>
        <p:spPr/>
        <p:txBody>
          <a:bodyPr/>
          <a:lstStyle/>
          <a:p>
            <a:fld id="{313D4505-985F-49BE-8C1F-E0CFEEC3F372}" type="slidenum">
              <a:rPr lang="en-US" smtClean="0"/>
              <a:t>12</a:t>
            </a:fld>
            <a:endParaRPr lang="en-US" dirty="0"/>
          </a:p>
        </p:txBody>
      </p:sp>
    </p:spTree>
    <p:extLst>
      <p:ext uri="{BB962C8B-B14F-4D97-AF65-F5344CB8AC3E}">
        <p14:creationId xmlns:p14="http://schemas.microsoft.com/office/powerpoint/2010/main" val="914695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Activist</a:t>
            </a:r>
          </a:p>
        </p:txBody>
      </p:sp>
      <p:pic>
        <p:nvPicPr>
          <p:cNvPr id="4" name="Content Placeholder 3"/>
          <p:cNvPicPr>
            <a:picLocks noGrp="1" noChangeAspect="1"/>
          </p:cNvPicPr>
          <p:nvPr>
            <p:ph idx="1"/>
          </p:nvPr>
        </p:nvPicPr>
        <p:blipFill>
          <a:blip r:embed="rId3"/>
          <a:stretch>
            <a:fillRect/>
          </a:stretch>
        </p:blipFill>
        <p:spPr>
          <a:xfrm>
            <a:off x="3352800" y="1275987"/>
            <a:ext cx="5143500" cy="3517900"/>
          </a:xfrm>
          <a:prstGeom prst="rect">
            <a:avLst/>
          </a:prstGeom>
        </p:spPr>
      </p:pic>
      <p:sp>
        <p:nvSpPr>
          <p:cNvPr id="5" name="TextBox 4"/>
          <p:cNvSpPr txBox="1"/>
          <p:nvPr/>
        </p:nvSpPr>
        <p:spPr>
          <a:xfrm>
            <a:off x="4109265" y="5019015"/>
            <a:ext cx="4387035" cy="369332"/>
          </a:xfrm>
          <a:prstGeom prst="rect">
            <a:avLst/>
          </a:prstGeom>
          <a:noFill/>
        </p:spPr>
        <p:txBody>
          <a:bodyPr wrap="none" rtlCol="0">
            <a:spAutoFit/>
          </a:bodyPr>
          <a:lstStyle/>
          <a:p>
            <a:r>
              <a:rPr lang="en-US" dirty="0"/>
              <a:t>Leo </a:t>
            </a:r>
            <a:r>
              <a:rPr lang="en-US" dirty="0" err="1"/>
              <a:t>Breiman</a:t>
            </a:r>
            <a:r>
              <a:rPr lang="en-US" dirty="0"/>
              <a:t> with school children in Mexico</a:t>
            </a:r>
          </a:p>
        </p:txBody>
      </p:sp>
      <p:pic>
        <p:nvPicPr>
          <p:cNvPr id="6" name="Picture 5"/>
          <p:cNvPicPr>
            <a:picLocks noChangeAspect="1"/>
          </p:cNvPicPr>
          <p:nvPr/>
        </p:nvPicPr>
        <p:blipFill>
          <a:blip r:embed="rId4"/>
          <a:stretch>
            <a:fillRect/>
          </a:stretch>
        </p:blipFill>
        <p:spPr>
          <a:xfrm>
            <a:off x="0" y="447092"/>
            <a:ext cx="3124200" cy="3896307"/>
          </a:xfrm>
          <a:prstGeom prst="rect">
            <a:avLst/>
          </a:prstGeom>
        </p:spPr>
      </p:pic>
      <p:sp>
        <p:nvSpPr>
          <p:cNvPr id="7" name="TextBox 6"/>
          <p:cNvSpPr txBox="1"/>
          <p:nvPr/>
        </p:nvSpPr>
        <p:spPr>
          <a:xfrm>
            <a:off x="359699" y="4439332"/>
            <a:ext cx="2878801" cy="646331"/>
          </a:xfrm>
          <a:prstGeom prst="rect">
            <a:avLst/>
          </a:prstGeom>
          <a:noFill/>
        </p:spPr>
        <p:txBody>
          <a:bodyPr wrap="none" rtlCol="0">
            <a:spAutoFit/>
          </a:bodyPr>
          <a:lstStyle/>
          <a:p>
            <a:r>
              <a:rPr lang="en-US" dirty="0"/>
              <a:t>Campaign Flyer for</a:t>
            </a:r>
          </a:p>
          <a:p>
            <a:r>
              <a:rPr lang="en-US" dirty="0"/>
              <a:t>Santa Monica School Board</a:t>
            </a:r>
          </a:p>
        </p:txBody>
      </p:sp>
      <p:sp>
        <p:nvSpPr>
          <p:cNvPr id="3" name="Slide Number Placeholder 2">
            <a:extLst>
              <a:ext uri="{FF2B5EF4-FFF2-40B4-BE49-F238E27FC236}">
                <a16:creationId xmlns:a16="http://schemas.microsoft.com/office/drawing/2014/main" xmlns="" id="{CB7636BC-2E66-4850-A599-D0FAB46FD54C}"/>
              </a:ext>
            </a:extLst>
          </p:cNvPr>
          <p:cNvSpPr>
            <a:spLocks noGrp="1"/>
          </p:cNvSpPr>
          <p:nvPr>
            <p:ph type="sldNum" sz="quarter" idx="12"/>
          </p:nvPr>
        </p:nvSpPr>
        <p:spPr/>
        <p:txBody>
          <a:bodyPr/>
          <a:lstStyle/>
          <a:p>
            <a:fld id="{313D4505-985F-49BE-8C1F-E0CFEEC3F372}" type="slidenum">
              <a:rPr lang="en-US" smtClean="0"/>
              <a:t>13</a:t>
            </a:fld>
            <a:endParaRPr lang="en-US" dirty="0"/>
          </a:p>
        </p:txBody>
      </p:sp>
    </p:spTree>
    <p:extLst>
      <p:ext uri="{BB962C8B-B14F-4D97-AF65-F5344CB8AC3E}">
        <p14:creationId xmlns:p14="http://schemas.microsoft.com/office/powerpoint/2010/main" val="1359931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Artist</a:t>
            </a:r>
          </a:p>
        </p:txBody>
      </p:sp>
      <p:pic>
        <p:nvPicPr>
          <p:cNvPr id="4" name="Content Placeholder 3"/>
          <p:cNvPicPr>
            <a:picLocks noGrp="1" noChangeAspect="1"/>
          </p:cNvPicPr>
          <p:nvPr>
            <p:ph idx="1"/>
          </p:nvPr>
        </p:nvPicPr>
        <p:blipFill>
          <a:blip r:embed="rId3"/>
          <a:stretch>
            <a:fillRect/>
          </a:stretch>
        </p:blipFill>
        <p:spPr>
          <a:xfrm>
            <a:off x="-34636" y="900829"/>
            <a:ext cx="4695430" cy="3518771"/>
          </a:xfrm>
          <a:prstGeom prst="rect">
            <a:avLst/>
          </a:prstGeom>
        </p:spPr>
      </p:pic>
      <p:pic>
        <p:nvPicPr>
          <p:cNvPr id="5" name="Picture 4"/>
          <p:cNvPicPr>
            <a:picLocks noChangeAspect="1"/>
          </p:cNvPicPr>
          <p:nvPr/>
        </p:nvPicPr>
        <p:blipFill>
          <a:blip r:embed="rId4"/>
          <a:stretch>
            <a:fillRect/>
          </a:stretch>
        </p:blipFill>
        <p:spPr>
          <a:xfrm>
            <a:off x="4461164" y="866193"/>
            <a:ext cx="4648200" cy="3404156"/>
          </a:xfrm>
          <a:prstGeom prst="rect">
            <a:avLst/>
          </a:prstGeom>
        </p:spPr>
      </p:pic>
      <p:sp>
        <p:nvSpPr>
          <p:cNvPr id="3" name="Slide Number Placeholder 2">
            <a:extLst>
              <a:ext uri="{FF2B5EF4-FFF2-40B4-BE49-F238E27FC236}">
                <a16:creationId xmlns:a16="http://schemas.microsoft.com/office/drawing/2014/main" xmlns="" id="{30131187-96EA-4DE3-9771-D65FBE4EC391}"/>
              </a:ext>
            </a:extLst>
          </p:cNvPr>
          <p:cNvSpPr>
            <a:spLocks noGrp="1"/>
          </p:cNvSpPr>
          <p:nvPr>
            <p:ph type="sldNum" sz="quarter" idx="12"/>
          </p:nvPr>
        </p:nvSpPr>
        <p:spPr/>
        <p:txBody>
          <a:bodyPr/>
          <a:lstStyle/>
          <a:p>
            <a:fld id="{313D4505-985F-49BE-8C1F-E0CFEEC3F372}" type="slidenum">
              <a:rPr lang="en-US" smtClean="0"/>
              <a:t>14</a:t>
            </a:fld>
            <a:endParaRPr lang="en-US" dirty="0"/>
          </a:p>
        </p:txBody>
      </p:sp>
    </p:spTree>
    <p:extLst>
      <p:ext uri="{BB962C8B-B14F-4D97-AF65-F5344CB8AC3E}">
        <p14:creationId xmlns:p14="http://schemas.microsoft.com/office/powerpoint/2010/main" val="1860024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Fundamentals of Data Models</a:t>
            </a: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48600" y="0"/>
            <a:ext cx="1148293" cy="861220"/>
          </a:xfrm>
        </p:spPr>
      </p:pic>
      <mc:AlternateContent xmlns:mc="http://schemas.openxmlformats.org/markup-compatibility/2006" xmlns:a14="http://schemas.microsoft.com/office/drawing/2010/main">
        <mc:Choice Requires="a14">
          <p:sp>
            <p:nvSpPr>
              <p:cNvPr id="3" name="TextBox 2"/>
              <p:cNvSpPr txBox="1"/>
              <p:nvPr/>
            </p:nvSpPr>
            <p:spPr>
              <a:xfrm>
                <a:off x="304800" y="1143000"/>
                <a:ext cx="8382000" cy="1449051"/>
              </a:xfrm>
              <a:prstGeom prst="rect">
                <a:avLst/>
              </a:prstGeom>
              <a:noFill/>
            </p:spPr>
            <p:txBody>
              <a:bodyPr wrap="square" rtlCol="0">
                <a:spAutoFit/>
              </a:bodyPr>
              <a:lstStyle/>
              <a:p>
                <a:pPr marL="457200" indent="-457200">
                  <a:buFont typeface="Arial" charset="0"/>
                  <a:buChar char="•"/>
                </a:pPr>
                <a:r>
                  <a:rPr lang="en-US" sz="2800" dirty="0">
                    <a:latin typeface="Arial" charset="0"/>
                    <a:ea typeface="Arial" charset="0"/>
                    <a:cs typeface="Arial" charset="0"/>
                  </a:rPr>
                  <a:t>The “Black Box”</a:t>
                </a:r>
              </a:p>
              <a:p>
                <a:endParaRPr lang="en-US" sz="2800" dirty="0">
                  <a:latin typeface="Arial" charset="0"/>
                  <a:ea typeface="Arial" charset="0"/>
                  <a:cs typeface="Arial" charset="0"/>
                </a:endParaRPr>
              </a:p>
              <a:p>
                <a14:m>
                  <m:oMath xmlns:m="http://schemas.openxmlformats.org/officeDocument/2006/math">
                    <m:d>
                      <m:dPr>
                        <m:ctrlPr>
                          <a:rPr lang="en-US" sz="2800" b="0" i="1" smtClean="0">
                            <a:latin typeface="Cambria Math" charset="0"/>
                            <a:ea typeface="Arial" charset="0"/>
                            <a:cs typeface="Arial" charset="0"/>
                          </a:rPr>
                        </m:ctrlPr>
                      </m:dPr>
                      <m:e>
                        <m:sSub>
                          <m:sSubPr>
                            <m:ctrlPr>
                              <a:rPr lang="en-US" sz="2800" b="0" i="1" smtClean="0">
                                <a:latin typeface="Cambria Math" charset="0"/>
                                <a:ea typeface="Arial" charset="0"/>
                                <a:cs typeface="Arial" charset="0"/>
                              </a:rPr>
                            </m:ctrlPr>
                          </m:sSubPr>
                          <m:e>
                            <m:r>
                              <a:rPr lang="en-US" sz="2800" b="0" i="1" smtClean="0">
                                <a:latin typeface="Cambria Math" charset="0"/>
                                <a:ea typeface="Arial" charset="0"/>
                                <a:cs typeface="Arial" charset="0"/>
                              </a:rPr>
                              <m:t>𝑥</m:t>
                            </m:r>
                          </m:e>
                          <m:sub>
                            <m:r>
                              <a:rPr lang="en-US" sz="2800" b="0" i="1" smtClean="0">
                                <a:latin typeface="Cambria Math" charset="0"/>
                                <a:ea typeface="Arial" charset="0"/>
                                <a:cs typeface="Arial" charset="0"/>
                              </a:rPr>
                              <m:t>1</m:t>
                            </m:r>
                          </m:sub>
                        </m:sSub>
                        <m:r>
                          <a:rPr lang="en-US" sz="2800" b="0" i="1" smtClean="0">
                            <a:latin typeface="Cambria Math" charset="0"/>
                            <a:ea typeface="Arial" charset="0"/>
                            <a:cs typeface="Arial" charset="0"/>
                          </a:rPr>
                          <m:t>,</m:t>
                        </m:r>
                        <m:sSub>
                          <m:sSubPr>
                            <m:ctrlPr>
                              <a:rPr lang="en-US" sz="2800" b="0" i="1" smtClean="0">
                                <a:latin typeface="Cambria Math" charset="0"/>
                                <a:ea typeface="Arial" charset="0"/>
                                <a:cs typeface="Arial" charset="0"/>
                              </a:rPr>
                            </m:ctrlPr>
                          </m:sSubPr>
                          <m:e>
                            <m:r>
                              <a:rPr lang="en-US" sz="2800" b="0" i="1" smtClean="0">
                                <a:latin typeface="Cambria Math" charset="0"/>
                                <a:ea typeface="Arial" charset="0"/>
                                <a:cs typeface="Arial" charset="0"/>
                              </a:rPr>
                              <m:t>𝑥</m:t>
                            </m:r>
                          </m:e>
                          <m:sub>
                            <m:r>
                              <a:rPr lang="en-US" sz="2800" b="0" i="1" smtClean="0">
                                <a:latin typeface="Cambria Math" charset="0"/>
                                <a:ea typeface="Arial" charset="0"/>
                                <a:cs typeface="Arial" charset="0"/>
                              </a:rPr>
                              <m:t>2</m:t>
                            </m:r>
                          </m:sub>
                        </m:sSub>
                        <m:r>
                          <a:rPr lang="en-US" sz="2800" b="0" i="1" smtClean="0">
                            <a:latin typeface="Cambria Math" charset="0"/>
                            <a:ea typeface="Arial" charset="0"/>
                            <a:cs typeface="Arial" charset="0"/>
                          </a:rPr>
                          <m:t>,⋯,</m:t>
                        </m:r>
                        <m:sSub>
                          <m:sSubPr>
                            <m:ctrlPr>
                              <a:rPr lang="en-US" sz="2800" b="0" i="1" smtClean="0">
                                <a:latin typeface="Cambria Math" charset="0"/>
                                <a:ea typeface="Arial" charset="0"/>
                                <a:cs typeface="Arial" charset="0"/>
                              </a:rPr>
                            </m:ctrlPr>
                          </m:sSubPr>
                          <m:e>
                            <m:r>
                              <a:rPr lang="en-US" sz="2800" b="0" i="1" smtClean="0">
                                <a:latin typeface="Cambria Math" charset="0"/>
                                <a:ea typeface="Arial" charset="0"/>
                                <a:cs typeface="Arial" charset="0"/>
                              </a:rPr>
                              <m:t>𝑥</m:t>
                            </m:r>
                          </m:e>
                          <m:sub>
                            <m:r>
                              <a:rPr lang="en-US" sz="2800" b="0" i="1" smtClean="0">
                                <a:latin typeface="Cambria Math" charset="0"/>
                                <a:ea typeface="Arial" charset="0"/>
                                <a:cs typeface="Arial" charset="0"/>
                              </a:rPr>
                              <m:t>𝑝</m:t>
                            </m:r>
                          </m:sub>
                        </m:sSub>
                      </m:e>
                    </m:d>
                  </m:oMath>
                </a14:m>
                <a:r>
                  <a:rPr lang="en-US" sz="2800" dirty="0">
                    <a:latin typeface="Arial" charset="0"/>
                    <a:ea typeface="Arial" charset="0"/>
                    <a:cs typeface="Arial" charset="0"/>
                  </a:rPr>
                  <a:t> </a:t>
                </a:r>
              </a:p>
            </p:txBody>
          </p:sp>
        </mc:Choice>
        <mc:Fallback xmlns="">
          <p:sp>
            <p:nvSpPr>
              <p:cNvPr id="3" name="TextBox 2"/>
              <p:cNvSpPr txBox="1">
                <a:spLocks noRot="1" noChangeAspect="1" noMove="1" noResize="1" noEditPoints="1" noAdjustHandles="1" noChangeArrowheads="1" noChangeShapeType="1" noTextEdit="1"/>
              </p:cNvSpPr>
              <p:nvPr/>
            </p:nvSpPr>
            <p:spPr>
              <a:xfrm>
                <a:off x="304800" y="1143000"/>
                <a:ext cx="8382000" cy="1449051"/>
              </a:xfrm>
              <a:prstGeom prst="rect">
                <a:avLst/>
              </a:prstGeom>
              <a:blipFill rotWithShape="0">
                <a:blip r:embed="rId4"/>
                <a:stretch>
                  <a:fillRect l="-1309" t="-4641"/>
                </a:stretch>
              </a:blipFill>
            </p:spPr>
            <p:txBody>
              <a:bodyPr/>
              <a:lstStyle/>
              <a:p>
                <a:r>
                  <a:rPr lang="en-US">
                    <a:noFill/>
                  </a:rPr>
                  <a:t> </a:t>
                </a:r>
              </a:p>
            </p:txBody>
          </p:sp>
        </mc:Fallback>
      </mc:AlternateContent>
      <p:cxnSp>
        <p:nvCxnSpPr>
          <p:cNvPr id="11" name="Straight Arrow Connector 10"/>
          <p:cNvCxnSpPr/>
          <p:nvPr/>
        </p:nvCxnSpPr>
        <p:spPr>
          <a:xfrm>
            <a:off x="2667000" y="2286000"/>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67100" y="1902161"/>
            <a:ext cx="2362200" cy="914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cxnSp>
        <p:nvCxnSpPr>
          <p:cNvPr id="15" name="Straight Arrow Connector 14"/>
          <p:cNvCxnSpPr/>
          <p:nvPr/>
        </p:nvCxnSpPr>
        <p:spPr>
          <a:xfrm>
            <a:off x="5829300" y="2359361"/>
            <a:ext cx="76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6615311" y="2007276"/>
                <a:ext cx="523477"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𝑦</m:t>
                      </m:r>
                    </m:oMath>
                  </m:oMathPara>
                </a14:m>
                <a:endParaRPr lang="en-US" sz="3200" dirty="0"/>
              </a:p>
            </p:txBody>
          </p:sp>
        </mc:Choice>
        <mc:Fallback xmlns="">
          <p:sp>
            <p:nvSpPr>
              <p:cNvPr id="17" name="TextBox 16"/>
              <p:cNvSpPr txBox="1">
                <a:spLocks noRot="1" noChangeAspect="1" noMove="1" noResize="1" noEditPoints="1" noAdjustHandles="1" noChangeArrowheads="1" noChangeShapeType="1" noTextEdit="1"/>
              </p:cNvSpPr>
              <p:nvPr/>
            </p:nvSpPr>
            <p:spPr>
              <a:xfrm>
                <a:off x="6615311" y="2007276"/>
                <a:ext cx="523477" cy="584775"/>
              </a:xfrm>
              <a:prstGeom prst="rect">
                <a:avLst/>
              </a:prstGeom>
              <a:blipFill rotWithShape="0">
                <a:blip r:embed="rId5"/>
                <a:stretch>
                  <a:fillRect/>
                </a:stretch>
              </a:blipFill>
            </p:spPr>
            <p:txBody>
              <a:bodyPr/>
              <a:lstStyle/>
              <a:p>
                <a:r>
                  <a:rPr lang="en-US">
                    <a:noFill/>
                  </a:rPr>
                  <a:t> </a:t>
                </a:r>
              </a:p>
            </p:txBody>
          </p:sp>
        </mc:Fallback>
      </mc:AlternateContent>
      <p:cxnSp>
        <p:nvCxnSpPr>
          <p:cNvPr id="19" name="Straight Arrow Connector 18"/>
          <p:cNvCxnSpPr/>
          <p:nvPr/>
        </p:nvCxnSpPr>
        <p:spPr>
          <a:xfrm flipH="1">
            <a:off x="2552700" y="2868858"/>
            <a:ext cx="1828800" cy="1526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495800" y="2868858"/>
            <a:ext cx="2095500" cy="15268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280555" y="4468776"/>
                <a:ext cx="3810000" cy="1018164"/>
              </a:xfrm>
              <a:prstGeom prst="rect">
                <a:avLst/>
              </a:prstGeom>
              <a:solidFill>
                <a:schemeClr val="bg1">
                  <a:lumMod val="65000"/>
                </a:schemeClr>
              </a:solidFill>
              <a:ln w="12700">
                <a:solidFill>
                  <a:schemeClr val="tx1"/>
                </a:solidFill>
              </a:ln>
            </p:spPr>
            <p:txBody>
              <a:bodyPr wrap="square" rtlCol="0">
                <a:spAutoFit/>
              </a:bodyPr>
              <a:lstStyle/>
              <a:p>
                <a:r>
                  <a:rPr lang="en-US" sz="2800" b="0" i="1">
                    <a:latin typeface="Cambria Math" charset="0"/>
                  </a:rPr>
                  <a:t>Stochastic</a:t>
                </a:r>
                <a:endParaRPr lang="en-US" sz="2800" b="0" i="1" dirty="0">
                  <a:latin typeface="Cambria Math" charset="0"/>
                </a:endParaRPr>
              </a:p>
              <a:p>
                <a:pPr/>
                <a14:m>
                  <m:oMathPara xmlns:m="http://schemas.openxmlformats.org/officeDocument/2006/math">
                    <m:oMathParaPr>
                      <m:jc m:val="centerGroup"/>
                    </m:oMathParaPr>
                    <m:oMath xmlns:m="http://schemas.openxmlformats.org/officeDocument/2006/math">
                      <m:r>
                        <a:rPr lang="en-US" sz="2800" b="0" i="1" smtClean="0">
                          <a:latin typeface="Cambria Math" charset="0"/>
                        </a:rPr>
                        <m:t>𝑓</m:t>
                      </m:r>
                      <m:d>
                        <m:dPr>
                          <m:ctrlPr>
                            <a:rPr lang="en-US" sz="2800" b="0" i="1" smtClean="0">
                              <a:latin typeface="Cambria Math" charset="0"/>
                            </a:rPr>
                          </m:ctrlPr>
                        </m:dPr>
                        <m:e>
                          <m:sSub>
                            <m:sSubPr>
                              <m:ctrlPr>
                                <a:rPr lang="en-US" sz="2800" b="0" i="1" smtClean="0">
                                  <a:latin typeface="Cambria Math" charset="0"/>
                                </a:rPr>
                              </m:ctrlPr>
                            </m:sSubPr>
                            <m:e>
                              <m:r>
                                <a:rPr lang="en-US" sz="2800" b="0" i="1" smtClean="0">
                                  <a:latin typeface="Cambria Math" charset="0"/>
                                </a:rPr>
                                <m:t>𝜃</m:t>
                              </m:r>
                              <m:r>
                                <a:rPr lang="en-US" sz="2800" b="0" i="1" smtClean="0">
                                  <a:latin typeface="Cambria Math" charset="0"/>
                                </a:rPr>
                                <m:t>, </m:t>
                              </m:r>
                              <m:r>
                                <a:rPr lang="en-US" sz="2800" b="0" i="1" smtClean="0">
                                  <a:latin typeface="Cambria Math" charset="0"/>
                                </a:rPr>
                                <m:t>𝑥</m:t>
                              </m:r>
                            </m:e>
                            <m:sub>
                              <m:r>
                                <a:rPr lang="en-US" sz="2800" b="0" i="1" smtClean="0">
                                  <a:latin typeface="Cambria Math" charset="0"/>
                                </a:rPr>
                                <m:t>1</m:t>
                              </m:r>
                            </m:sub>
                          </m:sSub>
                          <m:r>
                            <a:rPr lang="en-US" sz="2800" b="0" i="1" smtClean="0">
                              <a:latin typeface="Cambria Math" charset="0"/>
                            </a:rPr>
                            <m:t>,</m:t>
                          </m:r>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2</m:t>
                              </m:r>
                            </m:sub>
                          </m:sSub>
                          <m:r>
                            <a:rPr lang="en-US" sz="2800" b="0" i="1" smtClean="0">
                              <a:latin typeface="Cambria Math" charset="0"/>
                            </a:rPr>
                            <m:t>,⋯, </m:t>
                          </m:r>
                          <m:sSub>
                            <m:sSubPr>
                              <m:ctrlPr>
                                <a:rPr lang="en-US" sz="2800" b="0" i="1" smtClean="0">
                                  <a:latin typeface="Cambria Math" charset="0"/>
                                </a:rPr>
                              </m:ctrlPr>
                            </m:sSubPr>
                            <m:e>
                              <m:r>
                                <a:rPr lang="en-US" sz="2800" b="0" i="1" smtClean="0">
                                  <a:latin typeface="Cambria Math" charset="0"/>
                                </a:rPr>
                                <m:t>𝑥</m:t>
                              </m:r>
                            </m:e>
                            <m:sub>
                              <m:r>
                                <a:rPr lang="en-US" sz="2800" b="0" i="1" smtClean="0">
                                  <a:latin typeface="Cambria Math" charset="0"/>
                                </a:rPr>
                                <m:t>𝑝</m:t>
                              </m:r>
                            </m:sub>
                          </m:sSub>
                        </m:e>
                      </m:d>
                      <m:r>
                        <a:rPr lang="en-US" sz="2800" b="0" i="1" smtClean="0">
                          <a:latin typeface="Cambria Math" charset="0"/>
                        </a:rPr>
                        <m:t>+</m:t>
                      </m:r>
                      <m:r>
                        <a:rPr lang="en-US" sz="2800" b="0" i="1" smtClean="0">
                          <a:latin typeface="Cambria Math" charset="0"/>
                        </a:rPr>
                        <m:t>𝜖</m:t>
                      </m:r>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280555" y="4468776"/>
                <a:ext cx="3810000" cy="1018164"/>
              </a:xfrm>
              <a:prstGeom prst="rect">
                <a:avLst/>
              </a:prstGeom>
              <a:blipFill rotWithShape="0">
                <a:blip r:embed="rId6"/>
                <a:stretch>
                  <a:fillRect l="-3030" t="-5325"/>
                </a:stretch>
              </a:blipFill>
              <a:ln w="12700">
                <a:solidFill>
                  <a:schemeClr val="tx1"/>
                </a:solidFill>
              </a:ln>
            </p:spPr>
            <p:txBody>
              <a:bodyPr/>
              <a:lstStyle/>
              <a:p>
                <a:r>
                  <a:rPr lang="en-US">
                    <a:noFill/>
                  </a:rPr>
                  <a:t> </a:t>
                </a:r>
              </a:p>
            </p:txBody>
          </p:sp>
        </mc:Fallback>
      </mc:AlternateContent>
      <p:sp>
        <p:nvSpPr>
          <p:cNvPr id="23" name="TextBox 22"/>
          <p:cNvSpPr txBox="1"/>
          <p:nvPr/>
        </p:nvSpPr>
        <p:spPr>
          <a:xfrm>
            <a:off x="5233788" y="4447994"/>
            <a:ext cx="3810000" cy="954107"/>
          </a:xfrm>
          <a:prstGeom prst="rect">
            <a:avLst/>
          </a:prstGeom>
          <a:solidFill>
            <a:schemeClr val="bg1">
              <a:lumMod val="65000"/>
            </a:schemeClr>
          </a:solidFill>
          <a:ln w="12700">
            <a:solidFill>
              <a:schemeClr val="tx1"/>
            </a:solidFill>
          </a:ln>
        </p:spPr>
        <p:txBody>
          <a:bodyPr wrap="square" rtlCol="0">
            <a:spAutoFit/>
          </a:bodyPr>
          <a:lstStyle/>
          <a:p>
            <a:r>
              <a:rPr lang="en-US" sz="2800" i="1" dirty="0">
                <a:latin typeface="Cambria Math" charset="0"/>
              </a:rPr>
              <a:t>Algorithmic</a:t>
            </a:r>
          </a:p>
          <a:p>
            <a:r>
              <a:rPr lang="en-US" sz="2800" i="1" dirty="0">
                <a:latin typeface="Cambria Math" charset="0"/>
              </a:rPr>
              <a:t>?????????</a:t>
            </a:r>
            <a:endParaRPr lang="en-US" sz="2800" b="0" i="1" dirty="0">
              <a:latin typeface="Cambria Math" charset="0"/>
            </a:endParaRPr>
          </a:p>
        </p:txBody>
      </p:sp>
      <mc:AlternateContent xmlns:mc="http://schemas.openxmlformats.org/markup-compatibility/2006" xmlns:a14="http://schemas.microsoft.com/office/drawing/2010/main">
        <mc:Choice Requires="a14">
          <p:sp>
            <p:nvSpPr>
              <p:cNvPr id="24" name="TextBox 23"/>
              <p:cNvSpPr txBox="1"/>
              <p:nvPr/>
            </p:nvSpPr>
            <p:spPr>
              <a:xfrm>
                <a:off x="304800" y="5715000"/>
                <a:ext cx="3988721" cy="923330"/>
              </a:xfrm>
              <a:prstGeom prst="rect">
                <a:avLst/>
              </a:prstGeom>
              <a:noFill/>
              <a:ln>
                <a:solidFill>
                  <a:srgbClr val="FF0000"/>
                </a:solidFill>
              </a:ln>
            </p:spPr>
            <p:txBody>
              <a:bodyPr wrap="none" rtlCol="0">
                <a:spAutoFit/>
              </a:bodyPr>
              <a:lstStyle/>
              <a:p>
                <a:pPr marL="285750" indent="-285750">
                  <a:buFont typeface="Arial" charset="0"/>
                  <a:buChar char="•"/>
                </a:pPr>
                <a:r>
                  <a:rPr lang="en-US" dirty="0"/>
                  <a:t>Linear, Logistic, Cox</a:t>
                </a:r>
              </a:p>
              <a:p>
                <a:pPr marL="285750" indent="-285750">
                  <a:buFont typeface="Arial" charset="0"/>
                  <a:buChar char="•"/>
                </a:pPr>
                <a:r>
                  <a:rPr lang="en-US" dirty="0"/>
                  <a:t>Interested in learning about </a:t>
                </a:r>
                <a14:m>
                  <m:oMath xmlns:m="http://schemas.openxmlformats.org/officeDocument/2006/math">
                    <m:r>
                      <a:rPr lang="en-US" b="0" i="1" smtClean="0">
                        <a:latin typeface="Cambria Math" charset="0"/>
                      </a:rPr>
                      <m:t>𝑓</m:t>
                    </m:r>
                    <m:r>
                      <a:rPr lang="en-US" b="0" i="1" smtClean="0">
                        <a:latin typeface="Cambria Math" charset="0"/>
                      </a:rPr>
                      <m:t> </m:t>
                    </m:r>
                    <m:r>
                      <a:rPr lang="en-US" b="0" i="1" smtClean="0">
                        <a:latin typeface="Cambria Math" charset="0"/>
                      </a:rPr>
                      <m:t>𝑎𝑛𝑑</m:t>
                    </m:r>
                    <m:r>
                      <a:rPr lang="en-US" b="0" i="1" smtClean="0">
                        <a:latin typeface="Cambria Math" charset="0"/>
                      </a:rPr>
                      <m:t> </m:t>
                    </m:r>
                    <m:r>
                      <a:rPr lang="en-US" b="0" i="1" smtClean="0">
                        <a:latin typeface="Cambria Math" charset="0"/>
                      </a:rPr>
                      <m:t>𝜃</m:t>
                    </m:r>
                  </m:oMath>
                </a14:m>
                <a:endParaRPr lang="en-US" b="0" dirty="0"/>
              </a:p>
              <a:p>
                <a:pPr marL="285750" indent="-285750">
                  <a:buFont typeface="Arial" charset="0"/>
                  <a:buChar char="•"/>
                </a:pPr>
                <a:r>
                  <a:rPr lang="en-US" dirty="0"/>
                  <a:t>Goodness of fit, residual diagnostics</a:t>
                </a:r>
              </a:p>
            </p:txBody>
          </p:sp>
        </mc:Choice>
        <mc:Fallback xmlns="">
          <p:sp>
            <p:nvSpPr>
              <p:cNvPr id="24" name="TextBox 23"/>
              <p:cNvSpPr txBox="1">
                <a:spLocks noRot="1" noChangeAspect="1" noMove="1" noResize="1" noEditPoints="1" noAdjustHandles="1" noChangeArrowheads="1" noChangeShapeType="1" noTextEdit="1"/>
              </p:cNvSpPr>
              <p:nvPr/>
            </p:nvSpPr>
            <p:spPr>
              <a:xfrm>
                <a:off x="304800" y="5715000"/>
                <a:ext cx="3988721" cy="923330"/>
              </a:xfrm>
              <a:prstGeom prst="rect">
                <a:avLst/>
              </a:prstGeom>
              <a:blipFill rotWithShape="0">
                <a:blip r:embed="rId7"/>
                <a:stretch>
                  <a:fillRect l="-762" t="-7843" r="-1067" b="-18301"/>
                </a:stretch>
              </a:blipFill>
              <a:ln>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075729" y="5573687"/>
                <a:ext cx="3751348" cy="1200329"/>
              </a:xfrm>
              <a:prstGeom prst="rect">
                <a:avLst/>
              </a:prstGeom>
              <a:noFill/>
              <a:ln>
                <a:solidFill>
                  <a:srgbClr val="FF0000"/>
                </a:solidFill>
              </a:ln>
            </p:spPr>
            <p:txBody>
              <a:bodyPr wrap="none" rtlCol="0">
                <a:spAutoFit/>
              </a:bodyPr>
              <a:lstStyle/>
              <a:p>
                <a:pPr marL="285750" indent="-285750">
                  <a:buFont typeface="Arial" charset="0"/>
                  <a:buChar char="•"/>
                </a:pPr>
                <a:r>
                  <a:rPr lang="en-US" dirty="0"/>
                  <a:t>Trees, Forests, Nets</a:t>
                </a:r>
              </a:p>
              <a:p>
                <a:pPr marL="285750" indent="-285750">
                  <a:buFont typeface="Arial" charset="0"/>
                  <a:buChar char="•"/>
                </a:pPr>
                <a:r>
                  <a:rPr lang="en-US" dirty="0"/>
                  <a:t>Interested in predicting </a:t>
                </a:r>
                <a14:m>
                  <m:oMath xmlns:m="http://schemas.openxmlformats.org/officeDocument/2006/math">
                    <m:r>
                      <a:rPr lang="en-US" b="0" i="1" smtClean="0">
                        <a:latin typeface="Cambria Math" charset="0"/>
                      </a:rPr>
                      <m:t>𝑦</m:t>
                    </m:r>
                  </m:oMath>
                </a14:m>
                <a:endParaRPr lang="en-US" b="0" dirty="0"/>
              </a:p>
              <a:p>
                <a:pPr marL="285750" indent="-285750">
                  <a:buFont typeface="Arial" charset="0"/>
                  <a:buChar char="•"/>
                </a:pPr>
                <a:r>
                  <a:rPr lang="en-US" dirty="0"/>
                  <a:t>Measures of prediction accuracy  </a:t>
                </a:r>
              </a:p>
              <a:p>
                <a:r>
                  <a:rPr lang="en-US" dirty="0"/>
                  <a:t>     often using cross-validation</a:t>
                </a:r>
              </a:p>
            </p:txBody>
          </p:sp>
        </mc:Choice>
        <mc:Fallback xmlns="">
          <p:sp>
            <p:nvSpPr>
              <p:cNvPr id="26" name="TextBox 25"/>
              <p:cNvSpPr txBox="1">
                <a:spLocks noRot="1" noChangeAspect="1" noMove="1" noResize="1" noEditPoints="1" noAdjustHandles="1" noChangeArrowheads="1" noChangeShapeType="1" noTextEdit="1"/>
              </p:cNvSpPr>
              <p:nvPr/>
            </p:nvSpPr>
            <p:spPr>
              <a:xfrm>
                <a:off x="5075729" y="5573687"/>
                <a:ext cx="3751348" cy="1200329"/>
              </a:xfrm>
              <a:prstGeom prst="rect">
                <a:avLst/>
              </a:prstGeom>
              <a:blipFill rotWithShape="0">
                <a:blip r:embed="rId8"/>
                <a:stretch>
                  <a:fillRect l="-972" t="-2010" r="-324" b="-6533"/>
                </a:stretch>
              </a:blipFill>
              <a:ln>
                <a:solidFill>
                  <a:srgbClr val="FF0000"/>
                </a:solidFill>
              </a:ln>
            </p:spPr>
            <p:txBody>
              <a:bodyPr/>
              <a:lstStyle/>
              <a:p>
                <a:r>
                  <a:rPr lang="en-US">
                    <a:noFill/>
                  </a:rPr>
                  <a:t> </a:t>
                </a:r>
              </a:p>
            </p:txBody>
          </p:sp>
        </mc:Fallback>
      </mc:AlternateContent>
      <p:sp>
        <p:nvSpPr>
          <p:cNvPr id="4" name="TextBox 3"/>
          <p:cNvSpPr txBox="1"/>
          <p:nvPr/>
        </p:nvSpPr>
        <p:spPr>
          <a:xfrm>
            <a:off x="3467100" y="1902161"/>
            <a:ext cx="849913" cy="369332"/>
          </a:xfrm>
          <a:prstGeom prst="rect">
            <a:avLst/>
          </a:prstGeom>
          <a:noFill/>
        </p:spPr>
        <p:txBody>
          <a:bodyPr wrap="none" rtlCol="0">
            <a:spAutoFit/>
          </a:bodyPr>
          <a:lstStyle/>
          <a:p>
            <a:r>
              <a:rPr lang="en-US"/>
              <a:t>Nature</a:t>
            </a:r>
          </a:p>
        </p:txBody>
      </p:sp>
      <p:sp>
        <p:nvSpPr>
          <p:cNvPr id="16" name="TextBox 15"/>
          <p:cNvSpPr txBox="1"/>
          <p:nvPr/>
        </p:nvSpPr>
        <p:spPr>
          <a:xfrm>
            <a:off x="3994569" y="2178151"/>
            <a:ext cx="1072730" cy="461665"/>
          </a:xfrm>
          <a:prstGeom prst="rect">
            <a:avLst/>
          </a:prstGeom>
          <a:noFill/>
        </p:spPr>
        <p:txBody>
          <a:bodyPr wrap="none" rtlCol="0">
            <a:spAutoFit/>
          </a:bodyPr>
          <a:lstStyle/>
          <a:p>
            <a:r>
              <a:rPr lang="en-US" sz="2400" b="1">
                <a:solidFill>
                  <a:schemeClr val="bg1"/>
                </a:solidFill>
              </a:rPr>
              <a:t>Nature</a:t>
            </a:r>
          </a:p>
        </p:txBody>
      </p:sp>
      <p:sp>
        <p:nvSpPr>
          <p:cNvPr id="5" name="Slide Number Placeholder 4">
            <a:extLst>
              <a:ext uri="{FF2B5EF4-FFF2-40B4-BE49-F238E27FC236}">
                <a16:creationId xmlns:a16="http://schemas.microsoft.com/office/drawing/2014/main" xmlns="" id="{5B863101-C41F-4104-8DFC-6EA3677118E7}"/>
              </a:ext>
            </a:extLst>
          </p:cNvPr>
          <p:cNvSpPr>
            <a:spLocks noGrp="1"/>
          </p:cNvSpPr>
          <p:nvPr>
            <p:ph type="sldNum" sz="quarter" idx="12"/>
          </p:nvPr>
        </p:nvSpPr>
        <p:spPr/>
        <p:txBody>
          <a:bodyPr/>
          <a:lstStyle/>
          <a:p>
            <a:fld id="{313D4505-985F-49BE-8C1F-E0CFEEC3F372}" type="slidenum">
              <a:rPr lang="en-US" smtClean="0"/>
              <a:t>15</a:t>
            </a:fld>
            <a:endParaRPr lang="en-US" dirty="0"/>
          </a:p>
        </p:txBody>
      </p:sp>
    </p:spTree>
    <p:extLst>
      <p:ext uri="{BB962C8B-B14F-4D97-AF65-F5344CB8AC3E}">
        <p14:creationId xmlns:p14="http://schemas.microsoft.com/office/powerpoint/2010/main" val="870960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prstGeom prst="rect">
            <a:avLst/>
          </a:prstGeom>
        </p:spPr>
        <p:txBody>
          <a:bodyPr wrap="square" lIns="91425" tIns="91425" rIns="91425" bIns="91425" anchor="t" anchorCtr="0">
            <a:noAutofit/>
          </a:bodyPr>
          <a:lstStyle/>
          <a:p>
            <a:r>
              <a:rPr lang="en" dirty="0"/>
              <a:t>Decision Trees</a:t>
            </a:r>
          </a:p>
        </p:txBody>
      </p:sp>
      <p:pic>
        <p:nvPicPr>
          <p:cNvPr id="84" name="Shape 84"/>
          <p:cNvPicPr preferRelativeResize="0"/>
          <p:nvPr/>
        </p:nvPicPr>
        <p:blipFill>
          <a:blip r:embed="rId3">
            <a:alphaModFix/>
          </a:blip>
          <a:stretch>
            <a:fillRect/>
          </a:stretch>
        </p:blipFill>
        <p:spPr>
          <a:xfrm>
            <a:off x="152401" y="2027375"/>
            <a:ext cx="8839201" cy="3034072"/>
          </a:xfrm>
          <a:prstGeom prst="rect">
            <a:avLst/>
          </a:prstGeom>
          <a:noFill/>
          <a:ln>
            <a:noFill/>
          </a:ln>
        </p:spPr>
      </p:pic>
      <p:sp>
        <p:nvSpPr>
          <p:cNvPr id="85" name="Shape 85"/>
          <p:cNvSpPr txBox="1"/>
          <p:nvPr/>
        </p:nvSpPr>
        <p:spPr>
          <a:xfrm>
            <a:off x="2719232" y="6505800"/>
            <a:ext cx="6283500" cy="198600"/>
          </a:xfrm>
          <a:prstGeom prst="rect">
            <a:avLst/>
          </a:prstGeom>
          <a:noFill/>
          <a:ln>
            <a:noFill/>
          </a:ln>
        </p:spPr>
        <p:txBody>
          <a:bodyPr wrap="square" lIns="91425" tIns="91425" rIns="91425" bIns="91425" anchor="ctr" anchorCtr="0">
            <a:noAutofit/>
          </a:bodyPr>
          <a:lstStyle/>
          <a:p>
            <a:pPr>
              <a:lnSpc>
                <a:spcPct val="115000"/>
              </a:lnSpc>
              <a:spcBef>
                <a:spcPts val="2400"/>
              </a:spcBef>
            </a:pPr>
            <a:r>
              <a:rPr lang="en" sz="800" i="1" dirty="0">
                <a:solidFill>
                  <a:schemeClr val="dk1"/>
                </a:solidFill>
              </a:rPr>
              <a:t>The Elements of Statistical Learning: Data Mining, Inference, and Prediction</a:t>
            </a:r>
            <a:r>
              <a:rPr lang="en" sz="800" dirty="0">
                <a:solidFill>
                  <a:schemeClr val="dk1"/>
                </a:solidFill>
              </a:rPr>
              <a:t>, Hastie, Tibshirani and Friedman. Second Edition, 2009.</a:t>
            </a:r>
          </a:p>
        </p:txBody>
      </p:sp>
      <p:sp>
        <p:nvSpPr>
          <p:cNvPr id="3" name="Slide Number Placeholder 2">
            <a:extLst>
              <a:ext uri="{FF2B5EF4-FFF2-40B4-BE49-F238E27FC236}">
                <a16:creationId xmlns:a16="http://schemas.microsoft.com/office/drawing/2014/main" xmlns="" id="{23E400A2-36D9-4EF7-B570-6E0B372FAFFA}"/>
              </a:ext>
            </a:extLst>
          </p:cNvPr>
          <p:cNvSpPr>
            <a:spLocks noGrp="1"/>
          </p:cNvSpPr>
          <p:nvPr>
            <p:ph type="sldNum" sz="quarter" idx="12"/>
          </p:nvPr>
        </p:nvSpPr>
        <p:spPr/>
        <p:txBody>
          <a:bodyPr/>
          <a:lstStyle/>
          <a:p>
            <a:fld id="{313D4505-985F-49BE-8C1F-E0CFEEC3F372}" type="slidenum">
              <a:rPr lang="en-US" smtClean="0"/>
              <a:t>16</a:t>
            </a:fld>
            <a:endParaRPr lang="en-US" dirty="0"/>
          </a:p>
        </p:txBody>
      </p:sp>
    </p:spTree>
    <p:extLst>
      <p:ext uri="{BB962C8B-B14F-4D97-AF65-F5344CB8AC3E}">
        <p14:creationId xmlns:p14="http://schemas.microsoft.com/office/powerpoint/2010/main" val="1975723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prstGeom prst="rect">
            <a:avLst/>
          </a:prstGeom>
        </p:spPr>
        <p:txBody>
          <a:bodyPr wrap="square" lIns="91425" tIns="91425" rIns="91425" bIns="91425" anchor="t" anchorCtr="0">
            <a:noAutofit/>
          </a:bodyPr>
          <a:lstStyle/>
          <a:p>
            <a:r>
              <a:rPr lang="en"/>
              <a:t>Random Forest</a:t>
            </a:r>
          </a:p>
        </p:txBody>
      </p:sp>
      <p:sp>
        <p:nvSpPr>
          <p:cNvPr id="91" name="Shape 91"/>
          <p:cNvSpPr txBox="1">
            <a:spLocks noGrp="1"/>
          </p:cNvSpPr>
          <p:nvPr>
            <p:ph idx="1"/>
          </p:nvPr>
        </p:nvSpPr>
        <p:spPr>
          <a:prstGeom prst="rect">
            <a:avLst/>
          </a:prstGeom>
        </p:spPr>
        <p:txBody>
          <a:bodyPr vert="horz" wrap="square" lIns="91425" tIns="91425" rIns="91425" bIns="91425" rtlCol="0" anchor="t" anchorCtr="0">
            <a:noAutofit/>
          </a:bodyPr>
          <a:lstStyle/>
          <a:p>
            <a:pPr marL="0" indent="-69850">
              <a:spcBef>
                <a:spcPts val="2400"/>
              </a:spcBef>
              <a:buClr>
                <a:schemeClr val="dk1"/>
              </a:buClr>
              <a:buSzPts val="1100"/>
              <a:buNone/>
            </a:pPr>
            <a:r>
              <a:rPr lang="en"/>
              <a:t>•A collection of bagged decision trees.</a:t>
            </a:r>
          </a:p>
          <a:p>
            <a:pPr marL="0" indent="-69850">
              <a:spcBef>
                <a:spcPts val="2400"/>
              </a:spcBef>
              <a:buClr>
                <a:schemeClr val="dk1"/>
              </a:buClr>
              <a:buSzPts val="1100"/>
              <a:buNone/>
            </a:pPr>
            <a:r>
              <a:rPr lang="en"/>
              <a:t>•Randomly select </a:t>
            </a:r>
            <a:r>
              <a:rPr lang="en" i="1"/>
              <a:t>m</a:t>
            </a:r>
            <a:r>
              <a:rPr lang="en"/>
              <a:t> predictors at each split when building the tree.</a:t>
            </a:r>
          </a:p>
          <a:p>
            <a:pPr marL="0" indent="0">
              <a:spcBef>
                <a:spcPts val="2400"/>
              </a:spcBef>
              <a:buNone/>
            </a:pPr>
            <a:r>
              <a:rPr lang="en"/>
              <a:t>•Decorrelates the trees when bagging, which further reduces the variance.</a:t>
            </a:r>
          </a:p>
        </p:txBody>
      </p:sp>
      <p:sp>
        <p:nvSpPr>
          <p:cNvPr id="2" name="Slide Number Placeholder 1">
            <a:extLst>
              <a:ext uri="{FF2B5EF4-FFF2-40B4-BE49-F238E27FC236}">
                <a16:creationId xmlns:a16="http://schemas.microsoft.com/office/drawing/2014/main" xmlns="" id="{4D980590-8793-410B-88C2-A5F24784CC49}"/>
              </a:ext>
            </a:extLst>
          </p:cNvPr>
          <p:cNvSpPr>
            <a:spLocks noGrp="1"/>
          </p:cNvSpPr>
          <p:nvPr>
            <p:ph type="sldNum" sz="quarter" idx="12"/>
          </p:nvPr>
        </p:nvSpPr>
        <p:spPr/>
        <p:txBody>
          <a:bodyPr/>
          <a:lstStyle/>
          <a:p>
            <a:fld id="{313D4505-985F-49BE-8C1F-E0CFEEC3F372}" type="slidenum">
              <a:rPr lang="en-US" smtClean="0"/>
              <a:t>17</a:t>
            </a:fld>
            <a:endParaRPr lang="en-US" dirty="0"/>
          </a:p>
        </p:txBody>
      </p:sp>
    </p:spTree>
    <p:extLst>
      <p:ext uri="{BB962C8B-B14F-4D97-AF65-F5344CB8AC3E}">
        <p14:creationId xmlns:p14="http://schemas.microsoft.com/office/powerpoint/2010/main" val="1486113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troubled </a:t>
            </a:r>
            <a:r>
              <a:rPr lang="en-US" dirty="0" err="1"/>
              <a:t>Breiman</a:t>
            </a:r>
            <a:r>
              <a:rPr lang="en-US" dirty="0"/>
              <a:t> about data models</a:t>
            </a:r>
          </a:p>
        </p:txBody>
      </p:sp>
      <p:sp>
        <p:nvSpPr>
          <p:cNvPr id="3" name="Content Placeholder 2"/>
          <p:cNvSpPr>
            <a:spLocks noGrp="1"/>
          </p:cNvSpPr>
          <p:nvPr>
            <p:ph idx="1"/>
          </p:nvPr>
        </p:nvSpPr>
        <p:spPr/>
        <p:txBody>
          <a:bodyPr>
            <a:normAutofit lnSpcReduction="10000"/>
          </a:bodyPr>
          <a:lstStyle/>
          <a:p>
            <a:r>
              <a:rPr lang="en-US" dirty="0"/>
              <a:t>“Assume the data are generated by the following model</a:t>
            </a:r>
            <a:r>
              <a:rPr lang="is-IS" dirty="0"/>
              <a:t>….”</a:t>
            </a:r>
          </a:p>
          <a:p>
            <a:endParaRPr lang="is-IS" dirty="0"/>
          </a:p>
          <a:p>
            <a:r>
              <a:rPr lang="is-IS" dirty="0"/>
              <a:t>The conclusions from inference regarding the parameters are about the model’s mechanism, not about nature’s mechanism</a:t>
            </a:r>
          </a:p>
          <a:p>
            <a:endParaRPr lang="is-IS" dirty="0"/>
          </a:p>
          <a:p>
            <a:r>
              <a:rPr lang="is-IS" dirty="0"/>
              <a:t>If the model is a poor emulation of nature, the conclusions may be wrong.</a:t>
            </a:r>
          </a:p>
          <a:p>
            <a:endParaRPr lang="is-IS" dirty="0"/>
          </a:p>
          <a:p>
            <a:r>
              <a:rPr lang="is-IS" dirty="0"/>
              <a:t>“Statisticians like all artists have the bad habit of falling in love with their models.”-</a:t>
            </a:r>
            <a:r>
              <a:rPr lang="is-IS" i="1" dirty="0"/>
              <a:t>George EP Box</a:t>
            </a:r>
            <a:endParaRPr lang="en-US" i="1" dirty="0"/>
          </a:p>
        </p:txBody>
      </p:sp>
      <p:sp>
        <p:nvSpPr>
          <p:cNvPr id="4" name="Slide Number Placeholder 3">
            <a:extLst>
              <a:ext uri="{FF2B5EF4-FFF2-40B4-BE49-F238E27FC236}">
                <a16:creationId xmlns:a16="http://schemas.microsoft.com/office/drawing/2014/main" xmlns="" id="{A5A816D2-3124-46D6-9C42-0E0309DBE0F0}"/>
              </a:ext>
            </a:extLst>
          </p:cNvPr>
          <p:cNvSpPr>
            <a:spLocks noGrp="1"/>
          </p:cNvSpPr>
          <p:nvPr>
            <p:ph type="sldNum" sz="quarter" idx="12"/>
          </p:nvPr>
        </p:nvSpPr>
        <p:spPr/>
        <p:txBody>
          <a:bodyPr/>
          <a:lstStyle/>
          <a:p>
            <a:fld id="{313D4505-985F-49BE-8C1F-E0CFEEC3F372}" type="slidenum">
              <a:rPr lang="en-US" smtClean="0"/>
              <a:t>18</a:t>
            </a:fld>
            <a:endParaRPr lang="en-US" dirty="0"/>
          </a:p>
        </p:txBody>
      </p:sp>
    </p:spTree>
    <p:extLst>
      <p:ext uri="{BB962C8B-B14F-4D97-AF65-F5344CB8AC3E}">
        <p14:creationId xmlns:p14="http://schemas.microsoft.com/office/powerpoint/2010/main" val="129807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Goodness of fit tests lack power</a:t>
            </a:r>
          </a:p>
          <a:p>
            <a:endParaRPr lang="en-US" dirty="0"/>
          </a:p>
          <a:p>
            <a:r>
              <a:rPr lang="en-US" dirty="0"/>
              <a:t>Residual analysis fails in high dimensions to uncover lack of fit</a:t>
            </a:r>
          </a:p>
          <a:p>
            <a:endParaRPr lang="en-US" dirty="0"/>
          </a:p>
          <a:p>
            <a:r>
              <a:rPr lang="en-US" dirty="0"/>
              <a:t>A set of rival models: all equally good in representing one true state of nature?</a:t>
            </a:r>
          </a:p>
          <a:p>
            <a:endParaRPr lang="en-US" dirty="0"/>
          </a:p>
          <a:p>
            <a:r>
              <a:rPr lang="en-US" dirty="0"/>
              <a:t>Less emphasis on cross-validation, out of sample prediction accuracy</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A1E4F62B-2C2F-457A-A62D-6F5A4CA5392D}"/>
              </a:ext>
            </a:extLst>
          </p:cNvPr>
          <p:cNvSpPr>
            <a:spLocks noGrp="1"/>
          </p:cNvSpPr>
          <p:nvPr>
            <p:ph type="sldNum" sz="quarter" idx="12"/>
          </p:nvPr>
        </p:nvSpPr>
        <p:spPr/>
        <p:txBody>
          <a:bodyPr/>
          <a:lstStyle/>
          <a:p>
            <a:fld id="{313D4505-985F-49BE-8C1F-E0CFEEC3F372}" type="slidenum">
              <a:rPr lang="en-US" smtClean="0"/>
              <a:t>19</a:t>
            </a:fld>
            <a:endParaRPr lang="en-US" dirty="0"/>
          </a:p>
        </p:txBody>
      </p:sp>
    </p:spTree>
    <p:extLst>
      <p:ext uri="{BB962C8B-B14F-4D97-AF65-F5344CB8AC3E}">
        <p14:creationId xmlns:p14="http://schemas.microsoft.com/office/powerpoint/2010/main" val="20694726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rgbClr val="002060"/>
                </a:solidFill>
                <a:latin typeface="+mj-lt"/>
              </a:rPr>
              <a:t>Big Data</a:t>
            </a:r>
          </a:p>
        </p:txBody>
      </p:sp>
      <p:sp>
        <p:nvSpPr>
          <p:cNvPr id="3" name="Content Placeholder 2"/>
          <p:cNvSpPr>
            <a:spLocks noGrp="1"/>
          </p:cNvSpPr>
          <p:nvPr>
            <p:ph idx="1"/>
          </p:nvPr>
        </p:nvSpPr>
        <p:spPr>
          <a:xfrm>
            <a:off x="152400" y="1143000"/>
            <a:ext cx="8839200" cy="5334000"/>
          </a:xfrm>
          <a:ln w="63500">
            <a:solidFill>
              <a:srgbClr val="FFC000"/>
            </a:solidFill>
            <a:miter lim="800000"/>
          </a:ln>
        </p:spPr>
        <p:txBody>
          <a:bodyPr>
            <a:noAutofit/>
          </a:bodyPr>
          <a:lstStyle/>
          <a:p>
            <a:pPr>
              <a:buClr>
                <a:srgbClr val="002060"/>
              </a:buClr>
            </a:pPr>
            <a:r>
              <a:rPr lang="en-US" sz="2800" dirty="0">
                <a:latin typeface="+mj-lt"/>
              </a:rPr>
              <a:t>Datasets with large n (#of records) or large p (#of variables/predictors)</a:t>
            </a:r>
          </a:p>
          <a:p>
            <a:pPr>
              <a:buClr>
                <a:srgbClr val="002060"/>
              </a:buClr>
            </a:pPr>
            <a:endParaRPr lang="en-US" sz="2800" dirty="0">
              <a:latin typeface="+mj-lt"/>
            </a:endParaRPr>
          </a:p>
          <a:p>
            <a:pPr>
              <a:buClr>
                <a:srgbClr val="002060"/>
              </a:buClr>
            </a:pPr>
            <a:r>
              <a:rPr lang="en-US" sz="2800" dirty="0">
                <a:latin typeface="+mj-lt"/>
              </a:rPr>
              <a:t>Messy, heterogeneous</a:t>
            </a:r>
          </a:p>
          <a:p>
            <a:pPr>
              <a:buClr>
                <a:srgbClr val="002060"/>
              </a:buClr>
            </a:pPr>
            <a:endParaRPr lang="en-US" sz="2800" dirty="0">
              <a:latin typeface="+mj-lt"/>
            </a:endParaRPr>
          </a:p>
          <a:p>
            <a:pPr>
              <a:buClr>
                <a:srgbClr val="002060"/>
              </a:buClr>
            </a:pPr>
            <a:r>
              <a:rPr lang="en-US" sz="2800" dirty="0">
                <a:latin typeface="+mj-lt"/>
              </a:rPr>
              <a:t>Hard to visualize</a:t>
            </a:r>
          </a:p>
          <a:p>
            <a:pPr>
              <a:buClr>
                <a:srgbClr val="002060"/>
              </a:buClr>
            </a:pPr>
            <a:endParaRPr lang="en-US" sz="2800" dirty="0">
              <a:latin typeface="+mj-lt"/>
            </a:endParaRPr>
          </a:p>
          <a:p>
            <a:pPr>
              <a:buClr>
                <a:srgbClr val="002060"/>
              </a:buClr>
            </a:pPr>
            <a:r>
              <a:rPr lang="en-US" sz="2800" dirty="0">
                <a:latin typeface="+mj-lt"/>
              </a:rPr>
              <a:t>Classical </a:t>
            </a:r>
            <a:r>
              <a:rPr lang="en-US" sz="2800" dirty="0" smtClean="0">
                <a:latin typeface="+mj-lt"/>
              </a:rPr>
              <a:t>statistical intuitions </a:t>
            </a:r>
            <a:r>
              <a:rPr lang="en-US" sz="2800" dirty="0">
                <a:latin typeface="+mj-lt"/>
              </a:rPr>
              <a:t>often fail</a:t>
            </a:r>
          </a:p>
        </p:txBody>
      </p:sp>
    </p:spTree>
    <p:extLst>
      <p:ext uri="{BB962C8B-B14F-4D97-AF65-F5344CB8AC3E}">
        <p14:creationId xmlns:p14="http://schemas.microsoft.com/office/powerpoint/2010/main" val="521209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457200" y="1600200"/>
                <a:ext cx="4038600" cy="5029200"/>
              </a:xfrm>
              <a:ln>
                <a:solidFill>
                  <a:srgbClr val="000000"/>
                </a:solidFill>
              </a:ln>
            </p:spPr>
            <p:txBody>
              <a:bodyPr>
                <a:normAutofit fontScale="92500" lnSpcReduction="20000"/>
              </a:bodyPr>
              <a:lstStyle/>
              <a:p>
                <a:r>
                  <a:rPr lang="en-US" dirty="0"/>
                  <a:t>Different description of </a:t>
                </a:r>
                <a14:m>
                  <m:oMath xmlns:m="http://schemas.openxmlformats.org/officeDocument/2006/math">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oMath>
                </a14:m>
                <a:r>
                  <a:rPr lang="en-US" dirty="0"/>
                  <a:t> in a class of  </a:t>
                </a:r>
                <a14:m>
                  <m:oMath xmlns:m="http://schemas.openxmlformats.org/officeDocument/2006/math">
                    <m:r>
                      <a:rPr lang="en-US" b="0" i="1" smtClean="0">
                        <a:latin typeface="Cambria Math" charset="0"/>
                      </a:rPr>
                      <m:t>𝑓</m:t>
                    </m:r>
                  </m:oMath>
                </a14:m>
                <a:r>
                  <a:rPr lang="en-US" dirty="0"/>
                  <a:t> with similar accuracy.</a:t>
                </a:r>
              </a:p>
              <a:p>
                <a:endParaRPr lang="en-US" dirty="0"/>
              </a:p>
              <a:p>
                <a:r>
                  <a:rPr lang="en-US" dirty="0"/>
                  <a:t>Happens in both data models and decision trees, neural nets.</a:t>
                </a:r>
              </a:p>
              <a:p>
                <a:endParaRPr lang="en-US" dirty="0"/>
              </a:p>
              <a:p>
                <a:r>
                  <a:rPr lang="en-US" dirty="0"/>
                  <a:t>Which covariates are really important when there is instability</a:t>
                </a:r>
              </a:p>
              <a:p>
                <a:endParaRPr lang="en-US" dirty="0"/>
              </a:p>
              <a:p>
                <a:r>
                  <a:rPr lang="en-US" dirty="0"/>
                  <a:t>Model averaging, Ensemble and aggregation</a:t>
                </a:r>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457200" y="1600200"/>
                <a:ext cx="4038600" cy="5029200"/>
              </a:xfrm>
              <a:blipFill rotWithShape="0">
                <a:blip r:embed="rId3"/>
                <a:stretch>
                  <a:fillRect l="-1504" t="-2056" r="-2406"/>
                </a:stretch>
              </a:blipFill>
              <a:ln>
                <a:solidFill>
                  <a:srgbClr val="000000"/>
                </a:solidFill>
              </a:ln>
            </p:spPr>
            <p:txBody>
              <a:bodyPr/>
              <a:lstStyle/>
              <a:p>
                <a:r>
                  <a:rPr lang="en-US">
                    <a:noFill/>
                  </a:rPr>
                  <a:t> </a:t>
                </a:r>
              </a:p>
            </p:txBody>
          </p:sp>
        </mc:Fallback>
      </mc:AlternateContent>
      <p:sp>
        <p:nvSpPr>
          <p:cNvPr id="3" name="Content Placeholder 2"/>
          <p:cNvSpPr>
            <a:spLocks noGrp="1"/>
          </p:cNvSpPr>
          <p:nvPr>
            <p:ph sz="half" idx="2"/>
          </p:nvPr>
        </p:nvSpPr>
        <p:spPr>
          <a:xfrm>
            <a:off x="4648200" y="1600200"/>
            <a:ext cx="4038600" cy="5029200"/>
          </a:xfrm>
          <a:ln>
            <a:solidFill>
              <a:srgbClr val="000000"/>
            </a:solidFill>
          </a:ln>
        </p:spPr>
        <p:txBody>
          <a:bodyPr>
            <a:normAutofit lnSpcReduction="10000"/>
          </a:bodyPr>
          <a:lstStyle/>
          <a:p>
            <a:r>
              <a:rPr lang="en-US" dirty="0"/>
              <a:t>Simpler is better</a:t>
            </a:r>
          </a:p>
          <a:p>
            <a:endParaRPr lang="en-US" dirty="0"/>
          </a:p>
          <a:p>
            <a:r>
              <a:rPr lang="en-US" dirty="0"/>
              <a:t>Conflict between accuracy and simplicity</a:t>
            </a:r>
          </a:p>
          <a:p>
            <a:endParaRPr lang="en-US" dirty="0"/>
          </a:p>
          <a:p>
            <a:r>
              <a:rPr lang="en-US" dirty="0"/>
              <a:t>Trees are interpretable but not good as predictors</a:t>
            </a:r>
          </a:p>
          <a:p>
            <a:endParaRPr lang="en-US" dirty="0"/>
          </a:p>
          <a:p>
            <a:r>
              <a:rPr lang="en-US" dirty="0"/>
              <a:t>Random Forests are superior predictors but hard to interpret</a:t>
            </a:r>
          </a:p>
          <a:p>
            <a:endParaRPr lang="en-US" dirty="0"/>
          </a:p>
          <a:p>
            <a:endParaRPr lang="en-US" dirty="0"/>
          </a:p>
          <a:p>
            <a:endParaRPr lang="en-US" dirty="0"/>
          </a:p>
          <a:p>
            <a:endParaRPr lang="en-US" dirty="0"/>
          </a:p>
        </p:txBody>
      </p:sp>
      <p:sp>
        <p:nvSpPr>
          <p:cNvPr id="4" name="Title 3"/>
          <p:cNvSpPr>
            <a:spLocks noGrp="1"/>
          </p:cNvSpPr>
          <p:nvPr>
            <p:ph type="title"/>
          </p:nvPr>
        </p:nvSpPr>
        <p:spPr/>
        <p:txBody>
          <a:bodyPr/>
          <a:lstStyle/>
          <a:p>
            <a:r>
              <a:rPr lang="en-US" dirty="0" err="1"/>
              <a:t>Rashomon</a:t>
            </a:r>
            <a:r>
              <a:rPr lang="en-US" dirty="0"/>
              <a:t> versus Occam</a:t>
            </a:r>
          </a:p>
        </p:txBody>
      </p:sp>
      <p:sp>
        <p:nvSpPr>
          <p:cNvPr id="5" name="TextBox 4"/>
          <p:cNvSpPr txBox="1"/>
          <p:nvPr/>
        </p:nvSpPr>
        <p:spPr>
          <a:xfrm>
            <a:off x="5334000" y="1036146"/>
            <a:ext cx="1225015" cy="523220"/>
          </a:xfrm>
          <a:prstGeom prst="rect">
            <a:avLst/>
          </a:prstGeom>
          <a:noFill/>
          <a:ln w="12700">
            <a:solidFill>
              <a:schemeClr val="tx1"/>
            </a:solidFill>
          </a:ln>
        </p:spPr>
        <p:txBody>
          <a:bodyPr wrap="none" rtlCol="0">
            <a:spAutoFit/>
          </a:bodyPr>
          <a:lstStyle/>
          <a:p>
            <a:r>
              <a:rPr lang="en-US" sz="2800" dirty="0">
                <a:solidFill>
                  <a:srgbClr val="000050"/>
                </a:solidFill>
              </a:rPr>
              <a:t>Occam</a:t>
            </a:r>
          </a:p>
        </p:txBody>
      </p:sp>
      <p:sp>
        <p:nvSpPr>
          <p:cNvPr id="6" name="TextBox 5"/>
          <p:cNvSpPr txBox="1"/>
          <p:nvPr/>
        </p:nvSpPr>
        <p:spPr>
          <a:xfrm>
            <a:off x="1143000" y="1036146"/>
            <a:ext cx="1811714" cy="523220"/>
          </a:xfrm>
          <a:prstGeom prst="rect">
            <a:avLst/>
          </a:prstGeom>
          <a:noFill/>
          <a:ln w="12700">
            <a:solidFill>
              <a:schemeClr val="tx1"/>
            </a:solidFill>
          </a:ln>
        </p:spPr>
        <p:txBody>
          <a:bodyPr wrap="none" rtlCol="0">
            <a:spAutoFit/>
          </a:bodyPr>
          <a:lstStyle/>
          <a:p>
            <a:r>
              <a:rPr lang="en-US" sz="2800" dirty="0" err="1" smtClean="0">
                <a:solidFill>
                  <a:srgbClr val="000050"/>
                </a:solidFill>
              </a:rPr>
              <a:t>Rashomon</a:t>
            </a:r>
            <a:endParaRPr lang="en-US" sz="2800" dirty="0">
              <a:solidFill>
                <a:srgbClr val="000050"/>
              </a:solidFill>
            </a:endParaRPr>
          </a:p>
        </p:txBody>
      </p:sp>
      <p:sp>
        <p:nvSpPr>
          <p:cNvPr id="7" name="Slide Number Placeholder 6">
            <a:extLst>
              <a:ext uri="{FF2B5EF4-FFF2-40B4-BE49-F238E27FC236}">
                <a16:creationId xmlns:a16="http://schemas.microsoft.com/office/drawing/2014/main" xmlns="" id="{C95059BE-6FF7-4649-AE77-D7CB1CC639A1}"/>
              </a:ext>
            </a:extLst>
          </p:cNvPr>
          <p:cNvSpPr>
            <a:spLocks noGrp="1"/>
          </p:cNvSpPr>
          <p:nvPr>
            <p:ph type="sldNum" sz="quarter" idx="12"/>
          </p:nvPr>
        </p:nvSpPr>
        <p:spPr/>
        <p:txBody>
          <a:bodyPr/>
          <a:lstStyle/>
          <a:p>
            <a:fld id="{313D4505-985F-49BE-8C1F-E0CFEEC3F372}" type="slidenum">
              <a:rPr lang="en-US" smtClean="0">
                <a:solidFill>
                  <a:srgbClr val="000050"/>
                </a:solidFill>
              </a:rPr>
              <a:pPr/>
              <a:t>20</a:t>
            </a:fld>
            <a:endParaRPr lang="en-US" dirty="0">
              <a:solidFill>
                <a:srgbClr val="000050"/>
              </a:solidFill>
            </a:endParaRPr>
          </a:p>
        </p:txBody>
      </p:sp>
      <p:pic>
        <p:nvPicPr>
          <p:cNvPr id="8" name="Picture 7"/>
          <p:cNvPicPr>
            <a:picLocks noChangeAspect="1"/>
          </p:cNvPicPr>
          <p:nvPr/>
        </p:nvPicPr>
        <p:blipFill>
          <a:blip r:embed="rId4"/>
          <a:stretch>
            <a:fillRect/>
          </a:stretch>
        </p:blipFill>
        <p:spPr>
          <a:xfrm>
            <a:off x="5803365" y="2669996"/>
            <a:ext cx="1511300" cy="2032000"/>
          </a:xfrm>
          <a:prstGeom prst="rect">
            <a:avLst/>
          </a:prstGeom>
        </p:spPr>
      </p:pic>
      <p:pic>
        <p:nvPicPr>
          <p:cNvPr id="10" name="Picture 9"/>
          <p:cNvPicPr>
            <a:picLocks noChangeAspect="1"/>
          </p:cNvPicPr>
          <p:nvPr/>
        </p:nvPicPr>
        <p:blipFill>
          <a:blip r:embed="rId5"/>
          <a:stretch>
            <a:fillRect/>
          </a:stretch>
        </p:blipFill>
        <p:spPr>
          <a:xfrm>
            <a:off x="2022751" y="2669996"/>
            <a:ext cx="1558649" cy="2221904"/>
          </a:xfrm>
          <a:prstGeom prst="rect">
            <a:avLst/>
          </a:prstGeom>
        </p:spPr>
      </p:pic>
    </p:spTree>
    <p:extLst>
      <p:ext uri="{BB962C8B-B14F-4D97-AF65-F5344CB8AC3E}">
        <p14:creationId xmlns:p14="http://schemas.microsoft.com/office/powerpoint/2010/main" val="209775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solve this dilemma?</a:t>
            </a:r>
          </a:p>
        </p:txBody>
      </p:sp>
      <p:sp>
        <p:nvSpPr>
          <p:cNvPr id="3" name="Content Placeholder 2"/>
          <p:cNvSpPr>
            <a:spLocks noGrp="1"/>
          </p:cNvSpPr>
          <p:nvPr>
            <p:ph idx="1"/>
          </p:nvPr>
        </p:nvSpPr>
        <p:spPr>
          <a:xfrm>
            <a:off x="152400" y="1143000"/>
            <a:ext cx="8839200" cy="5029200"/>
          </a:xfrm>
        </p:spPr>
        <p:txBody>
          <a:bodyPr>
            <a:normAutofit lnSpcReduction="10000"/>
          </a:bodyPr>
          <a:lstStyle/>
          <a:p>
            <a:r>
              <a:rPr lang="en-US" dirty="0"/>
              <a:t>Curse of dimensionality: Richard Bellman</a:t>
            </a:r>
          </a:p>
          <a:p>
            <a:endParaRPr lang="en-US" dirty="0"/>
          </a:p>
          <a:p>
            <a:r>
              <a:rPr lang="en-US" dirty="0"/>
              <a:t>Feature extraction for dimension reduction</a:t>
            </a:r>
          </a:p>
          <a:p>
            <a:endParaRPr lang="en-US" dirty="0"/>
          </a:p>
          <a:p>
            <a:r>
              <a:rPr lang="en-US" dirty="0"/>
              <a:t>Can dimensionality be a blessing for PREDICTION?</a:t>
            </a:r>
          </a:p>
          <a:p>
            <a:endParaRPr lang="en-US" dirty="0"/>
          </a:p>
          <a:p>
            <a:r>
              <a:rPr lang="en-US" dirty="0"/>
              <a:t>Shall we throw in millions of markers in a GWAS study?</a:t>
            </a:r>
          </a:p>
          <a:p>
            <a:endParaRPr lang="en-US" dirty="0"/>
          </a:p>
          <a:p>
            <a:r>
              <a:rPr lang="en-US" dirty="0"/>
              <a:t>Can we forget about testing, estimation, identification of important variables and just run the world by prediction?</a:t>
            </a:r>
          </a:p>
          <a:p>
            <a:endParaRPr lang="en-US" dirty="0"/>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xmlns="" id="{E4E63DBE-6117-4F9E-BA2D-A22C60AC06A7}"/>
              </a:ext>
            </a:extLst>
          </p:cNvPr>
          <p:cNvSpPr>
            <a:spLocks noGrp="1"/>
          </p:cNvSpPr>
          <p:nvPr>
            <p:ph type="sldNum" sz="quarter" idx="12"/>
          </p:nvPr>
        </p:nvSpPr>
        <p:spPr/>
        <p:txBody>
          <a:bodyPr/>
          <a:lstStyle/>
          <a:p>
            <a:fld id="{313D4505-985F-49BE-8C1F-E0CFEEC3F372}" type="slidenum">
              <a:rPr lang="en-US" smtClean="0"/>
              <a:t>21</a:t>
            </a:fld>
            <a:endParaRPr lang="en-US" dirty="0"/>
          </a:p>
        </p:txBody>
      </p:sp>
    </p:spTree>
    <p:extLst>
      <p:ext uri="{BB962C8B-B14F-4D97-AF65-F5344CB8AC3E}">
        <p14:creationId xmlns:p14="http://schemas.microsoft.com/office/powerpoint/2010/main" val="17485288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prstGeom prst="rect">
            <a:avLst/>
          </a:prstGeom>
        </p:spPr>
        <p:txBody>
          <a:bodyPr wrap="square" lIns="91425" tIns="91425" rIns="91425" bIns="91425" anchor="t" anchorCtr="0">
            <a:noAutofit/>
          </a:bodyPr>
          <a:lstStyle/>
          <a:p>
            <a:r>
              <a:rPr lang="en"/>
              <a:t>Rashomon: the multiplicity of good models</a:t>
            </a:r>
          </a:p>
        </p:txBody>
      </p:sp>
      <p:pic>
        <p:nvPicPr>
          <p:cNvPr id="97" name="Shape 97"/>
          <p:cNvPicPr preferRelativeResize="0"/>
          <p:nvPr/>
        </p:nvPicPr>
        <p:blipFill>
          <a:blip r:embed="rId3">
            <a:alphaModFix/>
          </a:blip>
          <a:stretch>
            <a:fillRect/>
          </a:stretch>
        </p:blipFill>
        <p:spPr>
          <a:xfrm>
            <a:off x="1523999" y="1524000"/>
            <a:ext cx="6096002" cy="4441250"/>
          </a:xfrm>
          <a:prstGeom prst="rect">
            <a:avLst/>
          </a:prstGeom>
          <a:noFill/>
          <a:ln>
            <a:noFill/>
          </a:ln>
        </p:spPr>
      </p:pic>
      <p:sp>
        <p:nvSpPr>
          <p:cNvPr id="3" name="Slide Number Placeholder 2">
            <a:extLst>
              <a:ext uri="{FF2B5EF4-FFF2-40B4-BE49-F238E27FC236}">
                <a16:creationId xmlns:a16="http://schemas.microsoft.com/office/drawing/2014/main" xmlns="" id="{E2740644-2295-4A75-AFB8-DE7F88C971DD}"/>
              </a:ext>
            </a:extLst>
          </p:cNvPr>
          <p:cNvSpPr>
            <a:spLocks noGrp="1"/>
          </p:cNvSpPr>
          <p:nvPr>
            <p:ph type="sldNum" sz="quarter" idx="12"/>
          </p:nvPr>
        </p:nvSpPr>
        <p:spPr/>
        <p:txBody>
          <a:bodyPr/>
          <a:lstStyle/>
          <a:p>
            <a:fld id="{313D4505-985F-49BE-8C1F-E0CFEEC3F372}" type="slidenum">
              <a:rPr lang="en-US" smtClean="0"/>
              <a:t>22</a:t>
            </a:fld>
            <a:endParaRPr lang="en-US" dirty="0"/>
          </a:p>
        </p:txBody>
      </p:sp>
      <p:sp>
        <p:nvSpPr>
          <p:cNvPr id="6" name="Shape 78">
            <a:extLst>
              <a:ext uri="{FF2B5EF4-FFF2-40B4-BE49-F238E27FC236}">
                <a16:creationId xmlns:a16="http://schemas.microsoft.com/office/drawing/2014/main" xmlns="" id="{04DB4EA7-13BB-498E-B124-EF89140C2341}"/>
              </a:ext>
            </a:extLst>
          </p:cNvPr>
          <p:cNvSpPr txBox="1"/>
          <p:nvPr/>
        </p:nvSpPr>
        <p:spPr>
          <a:xfrm>
            <a:off x="4343400" y="6523757"/>
            <a:ext cx="4528500" cy="198600"/>
          </a:xfrm>
          <a:prstGeom prst="rect">
            <a:avLst/>
          </a:prstGeom>
          <a:noFill/>
          <a:ln>
            <a:noFill/>
          </a:ln>
        </p:spPr>
        <p:txBody>
          <a:bodyPr wrap="square" lIns="91425" tIns="91425" rIns="91425" bIns="91425" anchor="ctr" anchorCtr="0">
            <a:noAutofit/>
          </a:bodyPr>
          <a:lstStyle/>
          <a:p>
            <a:pPr marL="0" lvl="0" indent="0" rtl="0">
              <a:lnSpc>
                <a:spcPct val="115000"/>
              </a:lnSpc>
              <a:spcBef>
                <a:spcPts val="1400"/>
              </a:spcBef>
              <a:spcAft>
                <a:spcPts val="400"/>
              </a:spcAft>
              <a:buNone/>
            </a:pPr>
            <a:r>
              <a:rPr lang="en" sz="800" dirty="0">
                <a:solidFill>
                  <a:schemeClr val="dk1"/>
                </a:solidFill>
              </a:rPr>
              <a:t>Leo Breiman (2001) Statistical Modeling: The Two Cultures, Statistical Science, 16 (3), 199-231.</a:t>
            </a:r>
          </a:p>
        </p:txBody>
      </p:sp>
    </p:spTree>
    <p:extLst>
      <p:ext uri="{BB962C8B-B14F-4D97-AF65-F5344CB8AC3E}">
        <p14:creationId xmlns:p14="http://schemas.microsoft.com/office/powerpoint/2010/main" val="1839587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prstGeom prst="rect">
            <a:avLst/>
          </a:prstGeom>
        </p:spPr>
        <p:txBody>
          <a:bodyPr wrap="square" lIns="91425" tIns="91425" rIns="91425" bIns="91425" anchor="t" anchorCtr="0">
            <a:noAutofit/>
          </a:bodyPr>
          <a:lstStyle/>
          <a:p>
            <a:r>
              <a:rPr lang="en" dirty="0"/>
              <a:t>Occam: simplicity </a:t>
            </a:r>
            <a:r>
              <a:rPr lang="en-US" dirty="0"/>
              <a:t>vs.</a:t>
            </a:r>
            <a:r>
              <a:rPr lang="en" dirty="0"/>
              <a:t> accuracy</a:t>
            </a:r>
          </a:p>
        </p:txBody>
      </p:sp>
      <p:pic>
        <p:nvPicPr>
          <p:cNvPr id="103" name="Shape 103"/>
          <p:cNvPicPr preferRelativeResize="0"/>
          <p:nvPr/>
        </p:nvPicPr>
        <p:blipFill>
          <a:blip r:embed="rId3">
            <a:alphaModFix/>
          </a:blip>
          <a:stretch>
            <a:fillRect/>
          </a:stretch>
        </p:blipFill>
        <p:spPr>
          <a:xfrm>
            <a:off x="990601" y="1497867"/>
            <a:ext cx="7162798" cy="4326600"/>
          </a:xfrm>
          <a:prstGeom prst="rect">
            <a:avLst/>
          </a:prstGeom>
          <a:noFill/>
          <a:ln>
            <a:noFill/>
          </a:ln>
        </p:spPr>
      </p:pic>
      <p:sp>
        <p:nvSpPr>
          <p:cNvPr id="2" name="Slide Number Placeholder 1">
            <a:extLst>
              <a:ext uri="{FF2B5EF4-FFF2-40B4-BE49-F238E27FC236}">
                <a16:creationId xmlns:a16="http://schemas.microsoft.com/office/drawing/2014/main" xmlns="" id="{72819520-3D38-42B4-B66E-FA7370B60F60}"/>
              </a:ext>
            </a:extLst>
          </p:cNvPr>
          <p:cNvSpPr>
            <a:spLocks noGrp="1"/>
          </p:cNvSpPr>
          <p:nvPr>
            <p:ph type="sldNum" sz="quarter" idx="12"/>
          </p:nvPr>
        </p:nvSpPr>
        <p:spPr/>
        <p:txBody>
          <a:bodyPr/>
          <a:lstStyle/>
          <a:p>
            <a:fld id="{313D4505-985F-49BE-8C1F-E0CFEEC3F372}" type="slidenum">
              <a:rPr lang="en-US" smtClean="0"/>
              <a:t>23</a:t>
            </a:fld>
            <a:endParaRPr lang="en-US" dirty="0"/>
          </a:p>
        </p:txBody>
      </p:sp>
      <p:sp>
        <p:nvSpPr>
          <p:cNvPr id="5" name="Shape 78">
            <a:extLst>
              <a:ext uri="{FF2B5EF4-FFF2-40B4-BE49-F238E27FC236}">
                <a16:creationId xmlns:a16="http://schemas.microsoft.com/office/drawing/2014/main" xmlns="" id="{9F964F10-5AC9-4810-A65F-89D0C0D3DD8F}"/>
              </a:ext>
            </a:extLst>
          </p:cNvPr>
          <p:cNvSpPr txBox="1"/>
          <p:nvPr/>
        </p:nvSpPr>
        <p:spPr>
          <a:xfrm>
            <a:off x="4458925" y="6489762"/>
            <a:ext cx="4528500" cy="198600"/>
          </a:xfrm>
          <a:prstGeom prst="rect">
            <a:avLst/>
          </a:prstGeom>
          <a:noFill/>
          <a:ln>
            <a:noFill/>
          </a:ln>
        </p:spPr>
        <p:txBody>
          <a:bodyPr wrap="square" lIns="91425" tIns="91425" rIns="91425" bIns="91425" anchor="ctr" anchorCtr="0">
            <a:noAutofit/>
          </a:bodyPr>
          <a:lstStyle/>
          <a:p>
            <a:pPr marL="0" lvl="0" indent="0" rtl="0">
              <a:lnSpc>
                <a:spcPct val="115000"/>
              </a:lnSpc>
              <a:spcBef>
                <a:spcPts val="1400"/>
              </a:spcBef>
              <a:spcAft>
                <a:spcPts val="400"/>
              </a:spcAft>
              <a:buNone/>
            </a:pPr>
            <a:r>
              <a:rPr lang="en" sz="800" dirty="0">
                <a:solidFill>
                  <a:schemeClr val="dk1"/>
                </a:solidFill>
              </a:rPr>
              <a:t>Leo Breiman (2001) Statistical Modeling: The Two Cultures, Statistical Science, 16 (3), 199-231.</a:t>
            </a:r>
          </a:p>
        </p:txBody>
      </p:sp>
    </p:spTree>
    <p:extLst>
      <p:ext uri="{BB962C8B-B14F-4D97-AF65-F5344CB8AC3E}">
        <p14:creationId xmlns:p14="http://schemas.microsoft.com/office/powerpoint/2010/main" val="1700700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prstGeom prst="rect">
            <a:avLst/>
          </a:prstGeom>
        </p:spPr>
        <p:txBody>
          <a:bodyPr wrap="square" lIns="91425" tIns="91425" rIns="91425" bIns="91425" anchor="t" anchorCtr="0">
            <a:noAutofit/>
          </a:bodyPr>
          <a:lstStyle/>
          <a:p>
            <a:r>
              <a:rPr lang="en" dirty="0"/>
              <a:t>Bellman: dimensionality — curse or blessing</a:t>
            </a:r>
          </a:p>
        </p:txBody>
      </p:sp>
      <p:pic>
        <p:nvPicPr>
          <p:cNvPr id="109" name="Shape 109"/>
          <p:cNvPicPr preferRelativeResize="0"/>
          <p:nvPr/>
        </p:nvPicPr>
        <p:blipFill>
          <a:blip r:embed="rId3">
            <a:alphaModFix/>
          </a:blip>
          <a:stretch>
            <a:fillRect/>
          </a:stretch>
        </p:blipFill>
        <p:spPr>
          <a:xfrm>
            <a:off x="1143000" y="1714512"/>
            <a:ext cx="7010400" cy="3866924"/>
          </a:xfrm>
          <a:prstGeom prst="rect">
            <a:avLst/>
          </a:prstGeom>
          <a:noFill/>
          <a:ln>
            <a:noFill/>
          </a:ln>
        </p:spPr>
      </p:pic>
      <p:sp>
        <p:nvSpPr>
          <p:cNvPr id="2" name="Slide Number Placeholder 1">
            <a:extLst>
              <a:ext uri="{FF2B5EF4-FFF2-40B4-BE49-F238E27FC236}">
                <a16:creationId xmlns:a16="http://schemas.microsoft.com/office/drawing/2014/main" xmlns="" id="{19D40967-3504-4ABB-B6D5-39274E49BC0C}"/>
              </a:ext>
            </a:extLst>
          </p:cNvPr>
          <p:cNvSpPr>
            <a:spLocks noGrp="1"/>
          </p:cNvSpPr>
          <p:nvPr>
            <p:ph type="sldNum" sz="quarter" idx="12"/>
          </p:nvPr>
        </p:nvSpPr>
        <p:spPr/>
        <p:txBody>
          <a:bodyPr/>
          <a:lstStyle/>
          <a:p>
            <a:fld id="{313D4505-985F-49BE-8C1F-E0CFEEC3F372}" type="slidenum">
              <a:rPr lang="en-US" smtClean="0"/>
              <a:t>24</a:t>
            </a:fld>
            <a:endParaRPr lang="en-US" dirty="0"/>
          </a:p>
        </p:txBody>
      </p:sp>
      <p:sp>
        <p:nvSpPr>
          <p:cNvPr id="5" name="Shape 78">
            <a:extLst>
              <a:ext uri="{FF2B5EF4-FFF2-40B4-BE49-F238E27FC236}">
                <a16:creationId xmlns:a16="http://schemas.microsoft.com/office/drawing/2014/main" xmlns="" id="{A005DE06-67E2-4472-81FB-BA92EA986ADA}"/>
              </a:ext>
            </a:extLst>
          </p:cNvPr>
          <p:cNvSpPr txBox="1"/>
          <p:nvPr/>
        </p:nvSpPr>
        <p:spPr>
          <a:xfrm>
            <a:off x="4442657" y="6429756"/>
            <a:ext cx="4528500" cy="198600"/>
          </a:xfrm>
          <a:prstGeom prst="rect">
            <a:avLst/>
          </a:prstGeom>
          <a:noFill/>
          <a:ln>
            <a:noFill/>
          </a:ln>
        </p:spPr>
        <p:txBody>
          <a:bodyPr wrap="square" lIns="91425" tIns="91425" rIns="91425" bIns="91425" anchor="ctr" anchorCtr="0">
            <a:noAutofit/>
          </a:bodyPr>
          <a:lstStyle/>
          <a:p>
            <a:pPr marL="0" lvl="0" indent="0" rtl="0">
              <a:lnSpc>
                <a:spcPct val="115000"/>
              </a:lnSpc>
              <a:spcBef>
                <a:spcPts val="1400"/>
              </a:spcBef>
              <a:spcAft>
                <a:spcPts val="400"/>
              </a:spcAft>
              <a:buNone/>
            </a:pPr>
            <a:r>
              <a:rPr lang="en" sz="800" dirty="0">
                <a:solidFill>
                  <a:schemeClr val="dk1"/>
                </a:solidFill>
              </a:rPr>
              <a:t>Leo Breiman (2001) Statistical Modeling: The Two Cultures, Statistical Science, 16 (3), 199-231.</a:t>
            </a:r>
          </a:p>
        </p:txBody>
      </p:sp>
    </p:spTree>
    <p:extLst>
      <p:ext uri="{BB962C8B-B14F-4D97-AF65-F5344CB8AC3E}">
        <p14:creationId xmlns:p14="http://schemas.microsoft.com/office/powerpoint/2010/main" val="685545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Black Boxes</a:t>
            </a:r>
          </a:p>
        </p:txBody>
      </p:sp>
      <p:sp>
        <p:nvSpPr>
          <p:cNvPr id="3" name="Content Placeholder 2"/>
          <p:cNvSpPr>
            <a:spLocks noGrp="1"/>
          </p:cNvSpPr>
          <p:nvPr>
            <p:ph idx="1"/>
          </p:nvPr>
        </p:nvSpPr>
        <p:spPr>
          <a:xfrm>
            <a:off x="152400" y="1143000"/>
            <a:ext cx="8839200" cy="5105400"/>
          </a:xfrm>
        </p:spPr>
        <p:txBody>
          <a:bodyPr>
            <a:normAutofit fontScale="92500"/>
          </a:bodyPr>
          <a:lstStyle/>
          <a:p>
            <a:endParaRPr lang="en-US" dirty="0"/>
          </a:p>
          <a:p>
            <a:endParaRPr lang="en-US" dirty="0"/>
          </a:p>
          <a:p>
            <a:endParaRPr lang="en-US" dirty="0"/>
          </a:p>
          <a:p>
            <a:endParaRPr lang="en-US" dirty="0"/>
          </a:p>
          <a:p>
            <a:r>
              <a:rPr lang="en-US" dirty="0"/>
              <a:t>Both inscrutable, complex</a:t>
            </a:r>
          </a:p>
          <a:p>
            <a:endParaRPr lang="en-US" dirty="0"/>
          </a:p>
          <a:p>
            <a:r>
              <a:rPr lang="en-US" dirty="0"/>
              <a:t>Simple linear models cannot capture the complexity and misrepresent what are important variables by ignoring non-linearity, interactions</a:t>
            </a:r>
          </a:p>
          <a:p>
            <a:endParaRPr lang="en-US" dirty="0"/>
          </a:p>
          <a:p>
            <a:r>
              <a:rPr lang="en-US" dirty="0"/>
              <a:t>Higher Predictive accuracy is a signature of reliable information about underlying data mechanisms</a:t>
            </a:r>
          </a:p>
          <a:p>
            <a:endParaRPr lang="en-US" dirty="0"/>
          </a:p>
          <a:p>
            <a:endParaRPr lang="en-US" dirty="0"/>
          </a:p>
        </p:txBody>
      </p:sp>
      <p:sp>
        <p:nvSpPr>
          <p:cNvPr id="5" name="Rectangle 4"/>
          <p:cNvSpPr/>
          <p:nvPr/>
        </p:nvSpPr>
        <p:spPr>
          <a:xfrm>
            <a:off x="457200" y="1447800"/>
            <a:ext cx="2362200" cy="914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Nature</a:t>
            </a:r>
          </a:p>
        </p:txBody>
      </p:sp>
      <p:sp>
        <p:nvSpPr>
          <p:cNvPr id="6" name="Rectangle 5"/>
          <p:cNvSpPr/>
          <p:nvPr/>
        </p:nvSpPr>
        <p:spPr>
          <a:xfrm>
            <a:off x="5105400" y="1447800"/>
            <a:ext cx="2362200" cy="914400"/>
          </a:xfrm>
          <a:prstGeom prst="rect">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Fifty trees hooked together</a:t>
            </a:r>
          </a:p>
        </p:txBody>
      </p:sp>
      <p:sp>
        <p:nvSpPr>
          <p:cNvPr id="4" name="Slide Number Placeholder 3">
            <a:extLst>
              <a:ext uri="{FF2B5EF4-FFF2-40B4-BE49-F238E27FC236}">
                <a16:creationId xmlns:a16="http://schemas.microsoft.com/office/drawing/2014/main" xmlns="" id="{4CE48CA4-FD8F-4086-A1A7-D4164FDEA488}"/>
              </a:ext>
            </a:extLst>
          </p:cNvPr>
          <p:cNvSpPr>
            <a:spLocks noGrp="1"/>
          </p:cNvSpPr>
          <p:nvPr>
            <p:ph type="sldNum" sz="quarter" idx="12"/>
          </p:nvPr>
        </p:nvSpPr>
        <p:spPr/>
        <p:txBody>
          <a:bodyPr/>
          <a:lstStyle/>
          <a:p>
            <a:fld id="{313D4505-985F-49BE-8C1F-E0CFEEC3F372}" type="slidenum">
              <a:rPr lang="en-US" smtClean="0"/>
              <a:t>25</a:t>
            </a:fld>
            <a:endParaRPr lang="en-US" dirty="0"/>
          </a:p>
        </p:txBody>
      </p:sp>
    </p:spTree>
    <p:extLst>
      <p:ext uri="{BB962C8B-B14F-4D97-AF65-F5344CB8AC3E}">
        <p14:creationId xmlns:p14="http://schemas.microsoft.com/office/powerpoint/2010/main" val="16065357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ln w="19050">
            <a:solidFill>
              <a:schemeClr val="tx1"/>
            </a:solidFill>
          </a:ln>
        </p:spPr>
        <p:txBody>
          <a:bodyPr/>
          <a:lstStyle/>
          <a:p>
            <a:r>
              <a:rPr lang="en-US" dirty="0"/>
              <a:t>Captures complexity</a:t>
            </a:r>
          </a:p>
          <a:p>
            <a:r>
              <a:rPr lang="en-US" dirty="0"/>
              <a:t>Better prediction</a:t>
            </a:r>
          </a:p>
          <a:p>
            <a:r>
              <a:rPr lang="en-US" dirty="0"/>
              <a:t>Less </a:t>
            </a:r>
            <a:r>
              <a:rPr lang="en-US" dirty="0" smtClean="0"/>
              <a:t>structured assumptions</a:t>
            </a:r>
            <a:endParaRPr lang="en-US" dirty="0"/>
          </a:p>
          <a:p>
            <a:endParaRPr lang="en-US" dirty="0"/>
          </a:p>
          <a:p>
            <a:pPr marL="0" indent="0">
              <a:buNone/>
            </a:pPr>
            <a:endParaRPr lang="en-US" dirty="0"/>
          </a:p>
        </p:txBody>
      </p:sp>
      <p:sp>
        <p:nvSpPr>
          <p:cNvPr id="3" name="Content Placeholder 2"/>
          <p:cNvSpPr>
            <a:spLocks noGrp="1"/>
          </p:cNvSpPr>
          <p:nvPr>
            <p:ph sz="half" idx="2"/>
          </p:nvPr>
        </p:nvSpPr>
        <p:spPr>
          <a:ln w="19050">
            <a:solidFill>
              <a:schemeClr val="tx1"/>
            </a:solidFill>
          </a:ln>
        </p:spPr>
        <p:txBody>
          <a:bodyPr>
            <a:normAutofit lnSpcReduction="10000"/>
          </a:bodyPr>
          <a:lstStyle/>
          <a:p>
            <a:r>
              <a:rPr lang="en-US" dirty="0"/>
              <a:t>Interpretability</a:t>
            </a:r>
          </a:p>
          <a:p>
            <a:r>
              <a:rPr lang="en-US" dirty="0"/>
              <a:t>Too many user-defined tuning parameters</a:t>
            </a:r>
          </a:p>
          <a:p>
            <a:r>
              <a:rPr lang="en-US" dirty="0"/>
              <a:t>Overfitting</a:t>
            </a:r>
          </a:p>
          <a:p>
            <a:r>
              <a:rPr lang="en-US" dirty="0" smtClean="0"/>
              <a:t>Less inference</a:t>
            </a:r>
            <a:r>
              <a:rPr lang="en-US" dirty="0"/>
              <a:t>, </a:t>
            </a:r>
            <a:r>
              <a:rPr lang="en-US" dirty="0" smtClean="0"/>
              <a:t>limited asymptotic </a:t>
            </a:r>
            <a:r>
              <a:rPr lang="en-US" dirty="0"/>
              <a:t>theory, </a:t>
            </a:r>
            <a:r>
              <a:rPr lang="en-US" dirty="0" smtClean="0"/>
              <a:t>less characterization </a:t>
            </a:r>
            <a:r>
              <a:rPr lang="en-US" dirty="0"/>
              <a:t>of uncertainty</a:t>
            </a:r>
          </a:p>
          <a:p>
            <a:r>
              <a:rPr lang="en-US" dirty="0"/>
              <a:t>Computationally challenging, convergence issues</a:t>
            </a:r>
          </a:p>
          <a:p>
            <a:endParaRPr lang="en-US" dirty="0"/>
          </a:p>
        </p:txBody>
      </p:sp>
      <p:sp>
        <p:nvSpPr>
          <p:cNvPr id="4" name="Title 3"/>
          <p:cNvSpPr>
            <a:spLocks noGrp="1"/>
          </p:cNvSpPr>
          <p:nvPr>
            <p:ph type="title"/>
          </p:nvPr>
        </p:nvSpPr>
        <p:spPr/>
        <p:txBody>
          <a:bodyPr/>
          <a:lstStyle/>
          <a:p>
            <a:r>
              <a:rPr lang="en-US" dirty="0"/>
              <a:t>Pros and Cons of ML/AI</a:t>
            </a:r>
          </a:p>
        </p:txBody>
      </p:sp>
      <p:sp>
        <p:nvSpPr>
          <p:cNvPr id="5" name="Slide Number Placeholder 4">
            <a:extLst>
              <a:ext uri="{FF2B5EF4-FFF2-40B4-BE49-F238E27FC236}">
                <a16:creationId xmlns:a16="http://schemas.microsoft.com/office/drawing/2014/main" xmlns="" id="{116C5A19-B783-494B-B973-AAE6BAC8E31B}"/>
              </a:ext>
            </a:extLst>
          </p:cNvPr>
          <p:cNvSpPr>
            <a:spLocks noGrp="1"/>
          </p:cNvSpPr>
          <p:nvPr>
            <p:ph type="sldNum" sz="quarter" idx="12"/>
          </p:nvPr>
        </p:nvSpPr>
        <p:spPr/>
        <p:txBody>
          <a:bodyPr/>
          <a:lstStyle/>
          <a:p>
            <a:fld id="{313D4505-985F-49BE-8C1F-E0CFEEC3F372}" type="slidenum">
              <a:rPr lang="en-US" smtClean="0"/>
              <a:t>26</a:t>
            </a:fld>
            <a:endParaRPr lang="en-US" dirty="0"/>
          </a:p>
        </p:txBody>
      </p:sp>
    </p:spTree>
    <p:extLst>
      <p:ext uri="{BB962C8B-B14F-4D97-AF65-F5344CB8AC3E}">
        <p14:creationId xmlns:p14="http://schemas.microsoft.com/office/powerpoint/2010/main" val="9165092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45473"/>
            <a:ext cx="9144000" cy="838200"/>
          </a:xfrm>
        </p:spPr>
        <p:txBody>
          <a:bodyPr/>
          <a:lstStyle/>
          <a:p>
            <a:r>
              <a:rPr lang="en-US" dirty="0"/>
              <a:t>There is life and science beyond prediction</a:t>
            </a:r>
          </a:p>
        </p:txBody>
      </p:sp>
      <p:sp>
        <p:nvSpPr>
          <p:cNvPr id="3" name="Content Placeholder 2"/>
          <p:cNvSpPr>
            <a:spLocks noGrp="1"/>
          </p:cNvSpPr>
          <p:nvPr>
            <p:ph idx="1"/>
          </p:nvPr>
        </p:nvSpPr>
        <p:spPr>
          <a:xfrm>
            <a:off x="159327" y="1965982"/>
            <a:ext cx="8839200" cy="4525963"/>
          </a:xfrm>
        </p:spPr>
        <p:txBody>
          <a:bodyPr/>
          <a:lstStyle/>
          <a:p>
            <a:r>
              <a:rPr lang="en-US" dirty="0"/>
              <a:t>Testing, Estimation, Characterizing Uncertainty</a:t>
            </a:r>
          </a:p>
          <a:p>
            <a:r>
              <a:rPr lang="en-US" dirty="0">
                <a:solidFill>
                  <a:srgbClr val="C00000"/>
                </a:solidFill>
              </a:rPr>
              <a:t>Sampling, Sampling Sampling: Who is in the study</a:t>
            </a:r>
            <a:r>
              <a:rPr lang="en-US" dirty="0" smtClean="0">
                <a:solidFill>
                  <a:srgbClr val="C00000"/>
                </a:solidFill>
              </a:rPr>
              <a:t>?</a:t>
            </a:r>
          </a:p>
          <a:p>
            <a:r>
              <a:rPr lang="en-US" dirty="0" smtClean="0">
                <a:solidFill>
                  <a:srgbClr val="C00000"/>
                </a:solidFill>
              </a:rPr>
              <a:t>Which population is my target of inference?</a:t>
            </a:r>
            <a:endParaRPr lang="en-US" dirty="0">
              <a:solidFill>
                <a:srgbClr val="C00000"/>
              </a:solidFill>
            </a:endParaRPr>
          </a:p>
          <a:p>
            <a:r>
              <a:rPr lang="en-US" dirty="0"/>
              <a:t>Basic principles of Experimental Design</a:t>
            </a:r>
          </a:p>
          <a:p>
            <a:r>
              <a:rPr lang="en-US" dirty="0"/>
              <a:t>Principled data integration</a:t>
            </a:r>
          </a:p>
          <a:p>
            <a:r>
              <a:rPr lang="en-US" dirty="0">
                <a:solidFill>
                  <a:srgbClr val="C00000"/>
                </a:solidFill>
              </a:rPr>
              <a:t>Missing data</a:t>
            </a:r>
          </a:p>
          <a:p>
            <a:r>
              <a:rPr lang="en-US" dirty="0"/>
              <a:t>Causality</a:t>
            </a:r>
          </a:p>
          <a:p>
            <a:r>
              <a:rPr lang="en-US" dirty="0"/>
              <a:t>Incorporating clinical/scientific context into the problem</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solidFill>
                  <a:srgbClr val="000050"/>
                </a:solidFill>
              </a:rPr>
              <a:pPr/>
              <a:t>27</a:t>
            </a:fld>
            <a:endParaRPr lang="en-US" dirty="0">
              <a:solidFill>
                <a:srgbClr val="000050"/>
              </a:solidFill>
            </a:endParaRPr>
          </a:p>
        </p:txBody>
      </p:sp>
    </p:spTree>
    <p:extLst>
      <p:ext uri="{BB962C8B-B14F-4D97-AF65-F5344CB8AC3E}">
        <p14:creationId xmlns:p14="http://schemas.microsoft.com/office/powerpoint/2010/main" val="6023337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Life (as a </a:t>
            </a:r>
            <a:r>
              <a:rPr lang="en-US" dirty="0" smtClean="0"/>
              <a:t>quantitative scientist) </a:t>
            </a:r>
            <a:r>
              <a:rPr lang="en-US" dirty="0"/>
              <a:t>is Spectacular!</a:t>
            </a:r>
          </a:p>
        </p:txBody>
      </p:sp>
      <p:pic>
        <p:nvPicPr>
          <p:cNvPr id="4" name="Content Placeholder 3"/>
          <p:cNvPicPr>
            <a:picLocks noGrp="1" noChangeAspect="1"/>
          </p:cNvPicPr>
          <p:nvPr>
            <p:ph idx="1"/>
          </p:nvPr>
        </p:nvPicPr>
        <p:blipFill>
          <a:blip r:embed="rId3"/>
          <a:stretch>
            <a:fillRect/>
          </a:stretch>
        </p:blipFill>
        <p:spPr>
          <a:xfrm>
            <a:off x="381000" y="866193"/>
            <a:ext cx="5295900" cy="3441700"/>
          </a:xfrm>
          <a:prstGeom prst="rect">
            <a:avLst/>
          </a:prstGeom>
        </p:spPr>
      </p:pic>
      <p:sp>
        <p:nvSpPr>
          <p:cNvPr id="6" name="TextBox 5"/>
          <p:cNvSpPr txBox="1"/>
          <p:nvPr/>
        </p:nvSpPr>
        <p:spPr>
          <a:xfrm>
            <a:off x="762000" y="4123227"/>
            <a:ext cx="5913542" cy="369332"/>
          </a:xfrm>
          <a:prstGeom prst="rect">
            <a:avLst/>
          </a:prstGeom>
          <a:noFill/>
        </p:spPr>
        <p:txBody>
          <a:bodyPr wrap="none" rtlCol="0">
            <a:spAutoFit/>
          </a:bodyPr>
          <a:lstStyle/>
          <a:p>
            <a:r>
              <a:rPr lang="en-US" dirty="0"/>
              <a:t>Leo </a:t>
            </a:r>
            <a:r>
              <a:rPr lang="en-US" dirty="0" err="1"/>
              <a:t>Breiman’s</a:t>
            </a:r>
            <a:r>
              <a:rPr lang="en-US" dirty="0"/>
              <a:t> ID for serving as a dishwasher in the Marine</a:t>
            </a:r>
          </a:p>
        </p:txBody>
      </p:sp>
      <p:pic>
        <p:nvPicPr>
          <p:cNvPr id="7" name="Picture 6"/>
          <p:cNvPicPr>
            <a:picLocks noChangeAspect="1"/>
          </p:cNvPicPr>
          <p:nvPr/>
        </p:nvPicPr>
        <p:blipFill>
          <a:blip r:embed="rId4"/>
          <a:stretch>
            <a:fillRect/>
          </a:stretch>
        </p:blipFill>
        <p:spPr>
          <a:xfrm>
            <a:off x="1417742" y="4877084"/>
            <a:ext cx="5257800" cy="1917700"/>
          </a:xfrm>
          <a:prstGeom prst="rect">
            <a:avLst/>
          </a:prstGeom>
          <a:ln>
            <a:solidFill>
              <a:srgbClr val="000000"/>
            </a:solidFill>
          </a:ln>
        </p:spPr>
      </p:pic>
      <p:sp>
        <p:nvSpPr>
          <p:cNvPr id="3" name="Slide Number Placeholder 2">
            <a:extLst>
              <a:ext uri="{FF2B5EF4-FFF2-40B4-BE49-F238E27FC236}">
                <a16:creationId xmlns:a16="http://schemas.microsoft.com/office/drawing/2014/main" xmlns="" id="{54BD3125-20E2-46AE-82B4-609C71751E47}"/>
              </a:ext>
            </a:extLst>
          </p:cNvPr>
          <p:cNvSpPr>
            <a:spLocks noGrp="1"/>
          </p:cNvSpPr>
          <p:nvPr>
            <p:ph type="sldNum" sz="quarter" idx="12"/>
          </p:nvPr>
        </p:nvSpPr>
        <p:spPr/>
        <p:txBody>
          <a:bodyPr/>
          <a:lstStyle/>
          <a:p>
            <a:fld id="{313D4505-985F-49BE-8C1F-E0CFEEC3F372}" type="slidenum">
              <a:rPr lang="en-US" smtClean="0"/>
              <a:t>28</a:t>
            </a:fld>
            <a:endParaRPr lang="en-US" dirty="0"/>
          </a:p>
        </p:txBody>
      </p:sp>
    </p:spTree>
    <p:extLst>
      <p:ext uri="{BB962C8B-B14F-4D97-AF65-F5344CB8AC3E}">
        <p14:creationId xmlns:p14="http://schemas.microsoft.com/office/powerpoint/2010/main" val="14307587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399"/>
            <a:ext cx="9144000" cy="713793"/>
          </a:xfrm>
        </p:spPr>
        <p:txBody>
          <a:bodyPr/>
          <a:lstStyle/>
          <a:p>
            <a:r>
              <a:rPr lang="en-US" dirty="0" smtClean="0">
                <a:hlinkClick r:id="rId3"/>
              </a:rPr>
              <a:t>A Dramatic Digression</a:t>
            </a:r>
            <a:endParaRPr lang="en-US" dirty="0"/>
          </a:p>
        </p:txBody>
      </p:sp>
      <p:sp>
        <p:nvSpPr>
          <p:cNvPr id="3" name="Content Placeholder 2"/>
          <p:cNvSpPr>
            <a:spLocks noGrp="1"/>
          </p:cNvSpPr>
          <p:nvPr>
            <p:ph idx="1"/>
          </p:nvPr>
        </p:nvSpPr>
        <p:spPr/>
        <p:txBody>
          <a:bodyPr/>
          <a:lstStyle/>
          <a:p>
            <a:pPr marL="0" indent="0">
              <a:buNone/>
            </a:pPr>
            <a:endParaRPr lang="en" dirty="0"/>
          </a:p>
          <a:p>
            <a:pPr marL="0" indent="0">
              <a:buNone/>
            </a:pPr>
            <a:r>
              <a:rPr lang="en" sz="3200" dirty="0"/>
              <a:t>A conversation </a:t>
            </a:r>
            <a:r>
              <a:rPr lang="en" sz="3200" dirty="0" smtClean="0"/>
              <a:t>is about to take place between </a:t>
            </a:r>
            <a:r>
              <a:rPr lang="en" sz="3200" dirty="0"/>
              <a:t>a </a:t>
            </a:r>
            <a:r>
              <a:rPr lang="en" sz="3200" dirty="0" smtClean="0"/>
              <a:t>Dr. </a:t>
            </a:r>
            <a:r>
              <a:rPr lang="en" sz="3200" dirty="0" err="1" smtClean="0"/>
              <a:t>Dea</a:t>
            </a:r>
            <a:r>
              <a:rPr lang="en" sz="3200" dirty="0" smtClean="0"/>
              <a:t> X. </a:t>
            </a:r>
            <a:r>
              <a:rPr lang="en" sz="3200" dirty="0" err="1" smtClean="0"/>
              <a:t>Machina</a:t>
            </a:r>
            <a:r>
              <a:rPr lang="en" sz="3200" dirty="0" smtClean="0"/>
              <a:t>, a </a:t>
            </a:r>
            <a:r>
              <a:rPr lang="en-US" sz="3200" dirty="0" smtClean="0"/>
              <a:t>well-known</a:t>
            </a:r>
            <a:r>
              <a:rPr lang="en" sz="3200" dirty="0" smtClean="0"/>
              <a:t> </a:t>
            </a:r>
            <a:r>
              <a:rPr lang="en" sz="3200" dirty="0"/>
              <a:t>machine learner with a PhD in computational </a:t>
            </a:r>
            <a:r>
              <a:rPr lang="en-US" sz="3200" dirty="0" smtClean="0"/>
              <a:t>statistics</a:t>
            </a:r>
            <a:r>
              <a:rPr lang="en" sz="3200" dirty="0" smtClean="0"/>
              <a:t> </a:t>
            </a:r>
            <a:r>
              <a:rPr lang="en" sz="3200" dirty="0"/>
              <a:t>from </a:t>
            </a:r>
            <a:r>
              <a:rPr lang="en" sz="3200" dirty="0" smtClean="0"/>
              <a:t>Stanford, </a:t>
            </a:r>
            <a:r>
              <a:rPr lang="en" sz="3200" dirty="0"/>
              <a:t>and </a:t>
            </a:r>
            <a:r>
              <a:rPr lang="en" sz="3200" dirty="0" smtClean="0"/>
              <a:t>a classical </a:t>
            </a:r>
            <a:r>
              <a:rPr lang="en" sz="3200" dirty="0"/>
              <a:t>statistician with an ancient PhD from </a:t>
            </a:r>
            <a:r>
              <a:rPr lang="en" sz="3200" dirty="0" smtClean="0"/>
              <a:t>Imperial College, London….</a:t>
            </a:r>
            <a:endParaRPr lang="en" sz="3200" dirty="0"/>
          </a:p>
        </p:txBody>
      </p:sp>
      <p:sp>
        <p:nvSpPr>
          <p:cNvPr id="4" name="Slide Number Placeholder 3">
            <a:extLst>
              <a:ext uri="{FF2B5EF4-FFF2-40B4-BE49-F238E27FC236}">
                <a16:creationId xmlns="" xmlns:a16="http://schemas.microsoft.com/office/drawing/2014/main" id="{32B8512A-8EAA-4433-BD39-7EAEB0F7EED2}"/>
              </a:ext>
            </a:extLst>
          </p:cNvPr>
          <p:cNvSpPr>
            <a:spLocks noGrp="1"/>
          </p:cNvSpPr>
          <p:nvPr>
            <p:ph type="sldNum" sz="quarter" idx="12"/>
          </p:nvPr>
        </p:nvSpPr>
        <p:spPr/>
        <p:txBody>
          <a:bodyPr/>
          <a:lstStyle/>
          <a:p>
            <a:fld id="{313D4505-985F-49BE-8C1F-E0CFEEC3F372}" type="slidenum">
              <a:rPr lang="en-US" smtClean="0"/>
              <a:t>29</a:t>
            </a:fld>
            <a:endParaRPr lang="en-US" dirty="0"/>
          </a:p>
        </p:txBody>
      </p:sp>
    </p:spTree>
    <p:extLst>
      <p:ext uri="{BB962C8B-B14F-4D97-AF65-F5344CB8AC3E}">
        <p14:creationId xmlns:p14="http://schemas.microsoft.com/office/powerpoint/2010/main" val="1492428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3 Vs, 4 Vs,  7 Vs, 10 Vs and</a:t>
            </a:r>
            <a:r>
              <a:rPr lang="is-IS" dirty="0" smtClean="0">
                <a:latin typeface="+mj-lt"/>
              </a:rPr>
              <a:t>…</a:t>
            </a:r>
            <a:endParaRPr lang="en-US" dirty="0">
              <a:latin typeface="+mj-lt"/>
            </a:endParaRPr>
          </a:p>
        </p:txBody>
      </p:sp>
      <p:pic>
        <p:nvPicPr>
          <p:cNvPr id="6" name="Content Placeholder 5"/>
          <p:cNvPicPr>
            <a:picLocks noGrp="1" noChangeAspect="1"/>
          </p:cNvPicPr>
          <p:nvPr>
            <p:ph idx="1"/>
          </p:nvPr>
        </p:nvPicPr>
        <p:blipFill>
          <a:blip r:embed="rId3"/>
          <a:stretch>
            <a:fillRect/>
          </a:stretch>
        </p:blipFill>
        <p:spPr>
          <a:xfrm>
            <a:off x="96982" y="1219200"/>
            <a:ext cx="8675872" cy="5257800"/>
          </a:xfrm>
          <a:prstGeom prst="rect">
            <a:avLst/>
          </a:prstGeom>
        </p:spPr>
      </p:pic>
    </p:spTree>
    <p:extLst>
      <p:ext uri="{BB962C8B-B14F-4D97-AF65-F5344CB8AC3E}">
        <p14:creationId xmlns:p14="http://schemas.microsoft.com/office/powerpoint/2010/main" val="561546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Quote from a recent paper</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313D4505-985F-49BE-8C1F-E0CFEEC3F372}" type="slidenum">
              <a:rPr lang="en-US" smtClean="0"/>
              <a:t>30</a:t>
            </a:fld>
            <a:endParaRPr lang="en-US" dirty="0"/>
          </a:p>
        </p:txBody>
      </p:sp>
      <p:sp>
        <p:nvSpPr>
          <p:cNvPr id="5" name="Rectangle 4"/>
          <p:cNvSpPr/>
          <p:nvPr/>
        </p:nvSpPr>
        <p:spPr>
          <a:xfrm>
            <a:off x="85725" y="1172226"/>
            <a:ext cx="8867775" cy="4585871"/>
          </a:xfrm>
          <a:prstGeom prst="rect">
            <a:avLst/>
          </a:prstGeom>
          <a:solidFill>
            <a:schemeClr val="bg1">
              <a:lumMod val="75000"/>
            </a:schemeClr>
          </a:solidFill>
          <a:ln w="12700">
            <a:solidFill>
              <a:schemeClr val="tx1"/>
            </a:solidFill>
          </a:ln>
        </p:spPr>
        <p:txBody>
          <a:bodyPr wrap="square">
            <a:spAutoFit/>
          </a:bodyPr>
          <a:lstStyle/>
          <a:p>
            <a:r>
              <a:rPr lang="en-US" sz="3600" dirty="0">
                <a:solidFill>
                  <a:srgbClr val="000000"/>
                </a:solidFill>
                <a:latin typeface="Arial" charset="0"/>
                <a:ea typeface="Arial" charset="0"/>
                <a:cs typeface="Arial" charset="0"/>
              </a:rPr>
              <a:t>“</a:t>
            </a:r>
            <a:r>
              <a:rPr lang="en-US" sz="3600" dirty="0">
                <a:solidFill>
                  <a:srgbClr val="000000"/>
                </a:solidFill>
                <a:ea typeface="Arial" charset="0"/>
                <a:cs typeface="Arial" charset="0"/>
              </a:rPr>
              <a:t>Seeing scientific application turn into methodological advances is always a joy, at least for those of us who care about the </a:t>
            </a:r>
            <a:r>
              <a:rPr lang="en-US" sz="3600" b="1" dirty="0">
                <a:solidFill>
                  <a:schemeClr val="tx1">
                    <a:lumMod val="50000"/>
                    <a:lumOff val="50000"/>
                  </a:schemeClr>
                </a:solidFill>
                <a:ea typeface="Arial" charset="0"/>
                <a:cs typeface="Arial" charset="0"/>
              </a:rPr>
              <a:t>science of data</a:t>
            </a:r>
            <a:r>
              <a:rPr lang="en-US" sz="3600" dirty="0">
                <a:solidFill>
                  <a:srgbClr val="000000"/>
                </a:solidFill>
                <a:ea typeface="Arial" charset="0"/>
                <a:cs typeface="Arial" charset="0"/>
              </a:rPr>
              <a:t>, in addition to advancing </a:t>
            </a:r>
            <a:r>
              <a:rPr lang="en-US" sz="3600" b="1" dirty="0">
                <a:solidFill>
                  <a:srgbClr val="C00000"/>
                </a:solidFill>
                <a:ea typeface="Arial" charset="0"/>
                <a:cs typeface="Arial" charset="0"/>
              </a:rPr>
              <a:t>science with data”</a:t>
            </a:r>
          </a:p>
          <a:p>
            <a:endParaRPr lang="en-US" sz="1600" dirty="0">
              <a:solidFill>
                <a:srgbClr val="000000"/>
              </a:solidFill>
              <a:ea typeface="Arial" charset="0"/>
              <a:cs typeface="Arial" charset="0"/>
            </a:endParaRPr>
          </a:p>
          <a:p>
            <a:r>
              <a:rPr lang="en-US" sz="2400" dirty="0">
                <a:solidFill>
                  <a:srgbClr val="000000"/>
                </a:solidFill>
                <a:ea typeface="Arial" charset="0"/>
                <a:cs typeface="Arial" charset="0"/>
              </a:rPr>
              <a:t>-``</a:t>
            </a:r>
            <a:r>
              <a:rPr lang="en-US" sz="2400" i="1" dirty="0">
                <a:solidFill>
                  <a:srgbClr val="000000"/>
                </a:solidFill>
                <a:ea typeface="Arial" charset="0"/>
                <a:cs typeface="Arial" charset="0"/>
              </a:rPr>
              <a:t>Conducting Highly Principled Data Science: A Statistician’s Job and Joy</a:t>
            </a:r>
            <a:r>
              <a:rPr lang="en-US" sz="2400" dirty="0">
                <a:solidFill>
                  <a:srgbClr val="000000"/>
                </a:solidFill>
                <a:ea typeface="Arial" charset="0"/>
                <a:cs typeface="Arial" charset="0"/>
              </a:rPr>
              <a:t> ‘’ </a:t>
            </a:r>
          </a:p>
          <a:p>
            <a:endParaRPr lang="en-US" sz="2400" dirty="0">
              <a:solidFill>
                <a:srgbClr val="000000"/>
              </a:solidFill>
              <a:ea typeface="Arial" charset="0"/>
              <a:cs typeface="Arial" charset="0"/>
            </a:endParaRPr>
          </a:p>
          <a:p>
            <a:r>
              <a:rPr lang="en-US" sz="2400" dirty="0">
                <a:solidFill>
                  <a:srgbClr val="000000"/>
                </a:solidFill>
                <a:ea typeface="Arial" charset="0"/>
                <a:cs typeface="Arial" charset="0"/>
              </a:rPr>
              <a:t>by Xiao-Li </a:t>
            </a:r>
            <a:r>
              <a:rPr lang="en-US" sz="2400" dirty="0" err="1">
                <a:solidFill>
                  <a:srgbClr val="000000"/>
                </a:solidFill>
                <a:ea typeface="Arial" charset="0"/>
                <a:cs typeface="Arial" charset="0"/>
              </a:rPr>
              <a:t>Meng</a:t>
            </a:r>
            <a:r>
              <a:rPr lang="en-US" sz="2400" dirty="0">
                <a:solidFill>
                  <a:srgbClr val="000000"/>
                </a:solidFill>
                <a:ea typeface="Arial" charset="0"/>
                <a:cs typeface="Arial" charset="0"/>
              </a:rPr>
              <a:t>, Harvard University</a:t>
            </a:r>
          </a:p>
        </p:txBody>
      </p:sp>
      <p:pic>
        <p:nvPicPr>
          <p:cNvPr id="6" name="Picture 5"/>
          <p:cNvPicPr>
            <a:picLocks noChangeAspect="1"/>
          </p:cNvPicPr>
          <p:nvPr/>
        </p:nvPicPr>
        <p:blipFill>
          <a:blip r:embed="rId3"/>
          <a:stretch>
            <a:fillRect/>
          </a:stretch>
        </p:blipFill>
        <p:spPr>
          <a:xfrm>
            <a:off x="5440734" y="4637205"/>
            <a:ext cx="3234857" cy="2152650"/>
          </a:xfrm>
          <a:prstGeom prst="rect">
            <a:avLst/>
          </a:prstGeom>
        </p:spPr>
      </p:pic>
    </p:spTree>
    <p:extLst>
      <p:ext uri="{BB962C8B-B14F-4D97-AF65-F5344CB8AC3E}">
        <p14:creationId xmlns:p14="http://schemas.microsoft.com/office/powerpoint/2010/main" val="1399271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Models or Trees? </a:t>
            </a:r>
            <a:r>
              <a:rPr lang="en-US" dirty="0" smtClean="0"/>
              <a:t> Choose your own answer!</a:t>
            </a:r>
            <a:endParaRPr lang="en-US" dirty="0"/>
          </a:p>
        </p:txBody>
      </p:sp>
      <p:pic>
        <p:nvPicPr>
          <p:cNvPr id="5" name="Content Placeholder 3"/>
          <p:cNvPicPr>
            <a:picLocks noChangeAspect="1"/>
          </p:cNvPicPr>
          <p:nvPr/>
        </p:nvPicPr>
        <p:blipFill>
          <a:blip r:embed="rId3"/>
          <a:stretch>
            <a:fillRect/>
          </a:stretch>
        </p:blipFill>
        <p:spPr>
          <a:xfrm>
            <a:off x="304800" y="1295400"/>
            <a:ext cx="3289300" cy="2463800"/>
          </a:xfrm>
          <a:prstGeom prst="rect">
            <a:avLst/>
          </a:prstGeom>
        </p:spPr>
      </p:pic>
      <p:pic>
        <p:nvPicPr>
          <p:cNvPr id="7" name="Content Placeholder 6"/>
          <p:cNvPicPr>
            <a:picLocks noGrp="1" noChangeAspect="1"/>
          </p:cNvPicPr>
          <p:nvPr>
            <p:ph idx="1"/>
          </p:nvPr>
        </p:nvPicPr>
        <p:blipFill>
          <a:blip r:embed="rId4"/>
          <a:stretch>
            <a:fillRect/>
          </a:stretch>
        </p:blipFill>
        <p:spPr>
          <a:xfrm>
            <a:off x="270164" y="3903518"/>
            <a:ext cx="3323936" cy="1981200"/>
          </a:xfrm>
          <a:prstGeom prst="rect">
            <a:avLst/>
          </a:prstGeom>
        </p:spPr>
      </p:pic>
      <p:pic>
        <p:nvPicPr>
          <p:cNvPr id="8" name="Picture 7"/>
          <p:cNvPicPr>
            <a:picLocks noChangeAspect="1"/>
          </p:cNvPicPr>
          <p:nvPr/>
        </p:nvPicPr>
        <p:blipFill>
          <a:blip r:embed="rId5"/>
          <a:stretch>
            <a:fillRect/>
          </a:stretch>
        </p:blipFill>
        <p:spPr>
          <a:xfrm>
            <a:off x="4648200" y="1057705"/>
            <a:ext cx="3073400" cy="2654300"/>
          </a:xfrm>
          <a:prstGeom prst="rect">
            <a:avLst/>
          </a:prstGeom>
        </p:spPr>
      </p:pic>
      <p:pic>
        <p:nvPicPr>
          <p:cNvPr id="9" name="Picture 8"/>
          <p:cNvPicPr>
            <a:picLocks noChangeAspect="1"/>
          </p:cNvPicPr>
          <p:nvPr/>
        </p:nvPicPr>
        <p:blipFill>
          <a:blip r:embed="rId6"/>
          <a:stretch>
            <a:fillRect/>
          </a:stretch>
        </p:blipFill>
        <p:spPr>
          <a:xfrm>
            <a:off x="4648200" y="3992418"/>
            <a:ext cx="4305300" cy="1892300"/>
          </a:xfrm>
          <a:prstGeom prst="rect">
            <a:avLst/>
          </a:prstGeom>
        </p:spPr>
      </p:pic>
      <p:sp>
        <p:nvSpPr>
          <p:cNvPr id="3" name="Slide Number Placeholder 2">
            <a:extLst>
              <a:ext uri="{FF2B5EF4-FFF2-40B4-BE49-F238E27FC236}">
                <a16:creationId xmlns:a16="http://schemas.microsoft.com/office/drawing/2014/main" xmlns="" id="{7AF4AE86-5FE1-4843-BBE4-ABD63BE8CAE8}"/>
              </a:ext>
            </a:extLst>
          </p:cNvPr>
          <p:cNvSpPr>
            <a:spLocks noGrp="1"/>
          </p:cNvSpPr>
          <p:nvPr>
            <p:ph type="sldNum" sz="quarter" idx="12"/>
          </p:nvPr>
        </p:nvSpPr>
        <p:spPr/>
        <p:txBody>
          <a:bodyPr/>
          <a:lstStyle/>
          <a:p>
            <a:fld id="{313D4505-985F-49BE-8C1F-E0CFEEC3F372}" type="slidenum">
              <a:rPr lang="en-US" smtClean="0"/>
              <a:t>31</a:t>
            </a:fld>
            <a:endParaRPr lang="en-US" dirty="0"/>
          </a:p>
        </p:txBody>
      </p:sp>
    </p:spTree>
    <p:extLst>
      <p:ext uri="{BB962C8B-B14F-4D97-AF65-F5344CB8AC3E}">
        <p14:creationId xmlns:p14="http://schemas.microsoft.com/office/powerpoint/2010/main" val="3230559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Gartners</a:t>
            </a:r>
            <a:r>
              <a:rPr lang="en-US" dirty="0" smtClean="0"/>
              <a:t> Hype Cycle</a:t>
            </a:r>
            <a:endParaRPr lang="en-US" dirty="0"/>
          </a:p>
        </p:txBody>
      </p:sp>
      <p:pic>
        <p:nvPicPr>
          <p:cNvPr id="6" name="Content Placeholder 5"/>
          <p:cNvPicPr>
            <a:picLocks noGrp="1" noChangeAspect="1"/>
          </p:cNvPicPr>
          <p:nvPr>
            <p:ph idx="1"/>
          </p:nvPr>
        </p:nvPicPr>
        <p:blipFill>
          <a:blip r:embed="rId3"/>
          <a:stretch>
            <a:fillRect/>
          </a:stretch>
        </p:blipFill>
        <p:spPr>
          <a:xfrm>
            <a:off x="1295400" y="1588888"/>
            <a:ext cx="6206797" cy="4023123"/>
          </a:xfrm>
          <a:prstGeom prst="rect">
            <a:avLst/>
          </a:prstGeom>
        </p:spPr>
      </p:pic>
      <p:sp>
        <p:nvSpPr>
          <p:cNvPr id="7" name="5-Point Star 6"/>
          <p:cNvSpPr/>
          <p:nvPr/>
        </p:nvSpPr>
        <p:spPr>
          <a:xfrm>
            <a:off x="1506682" y="2914650"/>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5-Point Star 7"/>
          <p:cNvSpPr/>
          <p:nvPr/>
        </p:nvSpPr>
        <p:spPr>
          <a:xfrm>
            <a:off x="3738398" y="3587749"/>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25154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nvSpPr>
        <p:spPr>
          <a:xfrm>
            <a:off x="457200" y="304800"/>
            <a:ext cx="8229600" cy="1143000"/>
          </a:xfrm>
          <a:prstGeom prst="rect">
            <a:avLst/>
          </a:prstGeom>
          <a:solidFill>
            <a:srgbClr val="FFC000"/>
          </a:solidFill>
          <a:ln>
            <a:solidFill>
              <a:schemeClr val="tx2"/>
            </a:solidFill>
          </a:ln>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charset="0"/>
                <a:ea typeface="Arial" charset="0"/>
                <a:cs typeface="Arial" charset="0"/>
              </a:rPr>
              <a:t>Forget the buzz word, do cool science without boundaries</a:t>
            </a:r>
          </a:p>
        </p:txBody>
      </p:sp>
      <p:pic>
        <p:nvPicPr>
          <p:cNvPr id="5" name="Picture 4"/>
          <p:cNvPicPr>
            <a:picLocks noChangeAspect="1"/>
          </p:cNvPicPr>
          <p:nvPr/>
        </p:nvPicPr>
        <p:blipFill>
          <a:blip r:embed="rId3"/>
          <a:stretch>
            <a:fillRect/>
          </a:stretch>
        </p:blipFill>
        <p:spPr>
          <a:xfrm>
            <a:off x="448161" y="2057401"/>
            <a:ext cx="8264411" cy="4114799"/>
          </a:xfrm>
          <a:prstGeom prst="rect">
            <a:avLst/>
          </a:prstGeom>
          <a:ln>
            <a:solidFill>
              <a:schemeClr val="tx1"/>
            </a:solidFill>
          </a:ln>
        </p:spPr>
      </p:pic>
    </p:spTree>
    <p:extLst>
      <p:ext uri="{BB962C8B-B14F-4D97-AF65-F5344CB8AC3E}">
        <p14:creationId xmlns:p14="http://schemas.microsoft.com/office/powerpoint/2010/main" val="1684169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757"/>
            <a:ext cx="9143999" cy="813644"/>
          </a:xfrm>
        </p:spPr>
        <p:txBody>
          <a:bodyPr/>
          <a:lstStyle/>
          <a:p>
            <a:r>
              <a:rPr lang="en-US" dirty="0"/>
              <a:t>New </a:t>
            </a:r>
            <a:r>
              <a:rPr lang="en-US" sz="4000" dirty="0">
                <a:solidFill>
                  <a:schemeClr val="tx1"/>
                </a:solidFill>
              </a:rPr>
              <a:t>New Explorers of New </a:t>
            </a:r>
            <a:r>
              <a:rPr lang="en-US" sz="4000" dirty="0" err="1">
                <a:solidFill>
                  <a:schemeClr val="tx1"/>
                </a:solidFill>
              </a:rPr>
              <a:t>Horizons</a:t>
            </a:r>
            <a:r>
              <a:rPr lang="en-US" sz="4000" dirty="0" err="1"/>
              <a:t>of</a:t>
            </a:r>
            <a:r>
              <a:rPr lang="en-US" sz="4000" dirty="0"/>
              <a:t> </a:t>
            </a:r>
            <a:r>
              <a:rPr lang="en-US" dirty="0"/>
              <a:t>New Horizons</a:t>
            </a:r>
          </a:p>
        </p:txBody>
      </p:sp>
      <p:pic>
        <p:nvPicPr>
          <p:cNvPr id="5" name="Picture 4"/>
          <p:cNvPicPr>
            <a:picLocks noChangeAspect="1"/>
          </p:cNvPicPr>
          <p:nvPr/>
        </p:nvPicPr>
        <p:blipFill>
          <a:blip r:embed="rId3"/>
          <a:stretch>
            <a:fillRect/>
          </a:stretch>
        </p:blipFill>
        <p:spPr>
          <a:xfrm>
            <a:off x="745806" y="1158371"/>
            <a:ext cx="7416800" cy="5562600"/>
          </a:xfrm>
          <a:prstGeom prst="rect">
            <a:avLst/>
          </a:prstGeom>
          <a:ln w="57150">
            <a:solidFill>
              <a:srgbClr val="FFC000"/>
            </a:solidFill>
          </a:ln>
        </p:spPr>
      </p:pic>
      <p:sp>
        <p:nvSpPr>
          <p:cNvPr id="6" name="TextBox 5"/>
          <p:cNvSpPr txBox="1"/>
          <p:nvPr/>
        </p:nvSpPr>
        <p:spPr>
          <a:xfrm>
            <a:off x="1768214" y="1661988"/>
            <a:ext cx="5371983" cy="369332"/>
          </a:xfrm>
          <a:prstGeom prst="rect">
            <a:avLst/>
          </a:prstGeom>
          <a:solidFill>
            <a:schemeClr val="bg1"/>
          </a:solidFill>
          <a:ln>
            <a:solidFill>
              <a:schemeClr val="tx1"/>
            </a:solidFill>
            <a:prstDash val="solid"/>
          </a:ln>
        </p:spPr>
        <p:txBody>
          <a:bodyPr wrap="none" rtlCol="0">
            <a:spAutoFit/>
          </a:bodyPr>
          <a:lstStyle/>
          <a:p>
            <a:r>
              <a:rPr lang="en-US" dirty="0"/>
              <a:t>The University of Michigan Big Data Summer Institute</a:t>
            </a:r>
          </a:p>
        </p:txBody>
      </p:sp>
    </p:spTree>
    <p:extLst>
      <p:ext uri="{BB962C8B-B14F-4D97-AF65-F5344CB8AC3E}">
        <p14:creationId xmlns:p14="http://schemas.microsoft.com/office/powerpoint/2010/main" val="309383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36" y="1915390"/>
            <a:ext cx="9178636" cy="838200"/>
          </a:xfrm>
        </p:spPr>
        <p:txBody>
          <a:bodyPr>
            <a:normAutofit fontScale="90000"/>
          </a:bodyPr>
          <a:lstStyle/>
          <a:p>
            <a:r>
              <a:rPr lang="en-US" sz="5400" dirty="0">
                <a:solidFill>
                  <a:srgbClr val="000000"/>
                </a:solidFill>
              </a:rPr>
              <a:t/>
            </a:r>
            <a:br>
              <a:rPr lang="en-US" sz="5400" dirty="0">
                <a:solidFill>
                  <a:srgbClr val="000000"/>
                </a:solidFill>
              </a:rPr>
            </a:br>
            <a:r>
              <a:rPr lang="en-US" sz="5400" dirty="0">
                <a:solidFill>
                  <a:srgbClr val="000000"/>
                </a:solidFill>
              </a:rPr>
              <a:t/>
            </a:r>
            <a:br>
              <a:rPr lang="en-US" sz="5400" dirty="0">
                <a:solidFill>
                  <a:srgbClr val="000000"/>
                </a:solidFill>
              </a:rPr>
            </a:br>
            <a:r>
              <a:rPr lang="en-US" sz="5400" b="1" dirty="0">
                <a:solidFill>
                  <a:srgbClr val="000000"/>
                </a:solidFill>
              </a:rPr>
              <a:t>The union of many cultures is always the best! Let us call that data science. </a:t>
            </a:r>
            <a:br>
              <a:rPr lang="en-US" sz="5400" b="1" dirty="0">
                <a:solidFill>
                  <a:srgbClr val="000000"/>
                </a:solidFill>
              </a:rPr>
            </a:br>
            <a:r>
              <a:rPr lang="en-US" sz="5400" b="1" dirty="0">
                <a:solidFill>
                  <a:srgbClr val="000000"/>
                </a:solidFill>
              </a:rPr>
              <a:t/>
            </a:r>
            <a:br>
              <a:rPr lang="en-US" sz="5400" b="1" dirty="0">
                <a:solidFill>
                  <a:srgbClr val="000000"/>
                </a:solidFill>
              </a:rPr>
            </a:br>
            <a:r>
              <a:rPr lang="en-US" sz="3100" b="1" dirty="0">
                <a:solidFill>
                  <a:srgbClr val="000000"/>
                </a:solidFill>
              </a:rPr>
              <a:t/>
            </a:r>
            <a:br>
              <a:rPr lang="en-US" sz="3100" b="1" dirty="0">
                <a:solidFill>
                  <a:srgbClr val="000000"/>
                </a:solidFill>
              </a:rPr>
            </a:br>
            <a:endParaRPr lang="en-US" sz="2000" i="1" dirty="0">
              <a:solidFill>
                <a:srgbClr val="000000"/>
              </a:solidFill>
            </a:endParaRPr>
          </a:p>
        </p:txBody>
      </p:sp>
      <p:pic>
        <p:nvPicPr>
          <p:cNvPr id="1032" name="Picture 8" descr="https://images-na.ssl-images-amazon.com/images/I/41l4uMjw2PL._SX332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136" y="3733800"/>
            <a:ext cx="1905000" cy="284609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0" descr="mage result for once upon a algorithm"/>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7365D"/>
              </a:solidFill>
            </a:endParaRPr>
          </a:p>
        </p:txBody>
      </p:sp>
      <p:pic>
        <p:nvPicPr>
          <p:cNvPr id="9" name="Picture 8"/>
          <p:cNvPicPr>
            <a:picLocks noChangeAspect="1"/>
          </p:cNvPicPr>
          <p:nvPr/>
        </p:nvPicPr>
        <p:blipFill>
          <a:blip r:embed="rId4"/>
          <a:stretch>
            <a:fillRect/>
          </a:stretch>
        </p:blipFill>
        <p:spPr>
          <a:xfrm>
            <a:off x="2379518" y="3719945"/>
            <a:ext cx="2209800" cy="2859948"/>
          </a:xfrm>
          <a:prstGeom prst="rect">
            <a:avLst/>
          </a:prstGeom>
        </p:spPr>
      </p:pic>
      <p:pic>
        <p:nvPicPr>
          <p:cNvPr id="1038" name="Picture 14" descr="https://images-na.ssl-images-amazon.com/images/I/41m1rQjm5tL._SX322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544" y="3733800"/>
            <a:ext cx="1981199" cy="284609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mage result for Knock on Wood: Luck, Chance, and the Meaning of Everyth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671" y="3719945"/>
            <a:ext cx="1977929" cy="28599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636" y="83127"/>
            <a:ext cx="9026236" cy="830997"/>
          </a:xfrm>
          <a:prstGeom prst="rect">
            <a:avLst/>
          </a:prstGeom>
          <a:solidFill>
            <a:schemeClr val="bg1"/>
          </a:solidFill>
        </p:spPr>
        <p:txBody>
          <a:bodyPr wrap="square" rtlCol="0">
            <a:spAutoFit/>
          </a:bodyPr>
          <a:lstStyle/>
          <a:p>
            <a:r>
              <a:rPr lang="en-US" sz="4800" dirty="0">
                <a:latin typeface="Arial" charset="0"/>
                <a:ea typeface="Arial" charset="0"/>
                <a:cs typeface="Arial" charset="0"/>
              </a:rPr>
              <a:t>Collaborate: not compete!</a:t>
            </a:r>
          </a:p>
        </p:txBody>
      </p:sp>
    </p:spTree>
    <p:extLst>
      <p:ext uri="{BB962C8B-B14F-4D97-AF65-F5344CB8AC3E}">
        <p14:creationId xmlns:p14="http://schemas.microsoft.com/office/powerpoint/2010/main" val="339184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287899" y="900829"/>
            <a:ext cx="8932301" cy="5588299"/>
          </a:xfrm>
          <a:prstGeom prst="rect">
            <a:avLst/>
          </a:prstGeom>
        </p:spPr>
      </p:pic>
    </p:spTree>
    <p:extLst>
      <p:ext uri="{BB962C8B-B14F-4D97-AF65-F5344CB8AC3E}">
        <p14:creationId xmlns:p14="http://schemas.microsoft.com/office/powerpoint/2010/main" val="1135717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Science Initiatives across Universities</a:t>
            </a:r>
            <a:endParaRPr lang="en-US" dirty="0"/>
          </a:p>
        </p:txBody>
      </p:sp>
      <p:sp>
        <p:nvSpPr>
          <p:cNvPr id="4" name="Slide Number Placeholder 3"/>
          <p:cNvSpPr>
            <a:spLocks noGrp="1"/>
          </p:cNvSpPr>
          <p:nvPr>
            <p:ph type="sldNum" sz="quarter" idx="12"/>
          </p:nvPr>
        </p:nvSpPr>
        <p:spPr/>
        <p:txBody>
          <a:bodyPr/>
          <a:lstStyle/>
          <a:p>
            <a:fld id="{313D4505-985F-49BE-8C1F-E0CFEEC3F372}" type="slidenum">
              <a:rPr lang="en-US" smtClean="0"/>
              <a:t>5</a:t>
            </a:fld>
            <a:endParaRPr lang="en-US" dirty="0"/>
          </a:p>
        </p:txBody>
      </p:sp>
      <p:pic>
        <p:nvPicPr>
          <p:cNvPr id="8" name="Content Placeholder 7"/>
          <p:cNvPicPr>
            <a:picLocks noGrp="1" noChangeAspect="1"/>
          </p:cNvPicPr>
          <p:nvPr>
            <p:ph idx="1"/>
          </p:nvPr>
        </p:nvPicPr>
        <p:blipFill>
          <a:blip r:embed="rId3"/>
          <a:stretch>
            <a:fillRect/>
          </a:stretch>
        </p:blipFill>
        <p:spPr>
          <a:xfrm>
            <a:off x="216100" y="866193"/>
            <a:ext cx="8735365" cy="452596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800" y="866192"/>
            <a:ext cx="8589000" cy="4525963"/>
          </a:xfrm>
          <a:prstGeom prst="rect">
            <a:avLst/>
          </a:prstGeom>
          <a:ln>
            <a:solidFill>
              <a:schemeClr val="tx1"/>
            </a:solidFill>
          </a:ln>
        </p:spPr>
      </p:pic>
    </p:spTree>
    <p:extLst>
      <p:ext uri="{BB962C8B-B14F-4D97-AF65-F5344CB8AC3E}">
        <p14:creationId xmlns:p14="http://schemas.microsoft.com/office/powerpoint/2010/main" val="10505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Journals Coming Out</a:t>
            </a:r>
            <a:endParaRPr lang="en-US" dirty="0"/>
          </a:p>
        </p:txBody>
      </p:sp>
      <p:pic>
        <p:nvPicPr>
          <p:cNvPr id="5" name="Content Placeholder 4"/>
          <p:cNvPicPr>
            <a:picLocks noGrp="1" noChangeAspect="1"/>
          </p:cNvPicPr>
          <p:nvPr>
            <p:ph idx="1"/>
          </p:nvPr>
        </p:nvPicPr>
        <p:blipFill>
          <a:blip r:embed="rId3"/>
          <a:stretch>
            <a:fillRect/>
          </a:stretch>
        </p:blipFill>
        <p:spPr>
          <a:xfrm>
            <a:off x="381000" y="1164703"/>
            <a:ext cx="8187566" cy="5042586"/>
          </a:xfrm>
          <a:prstGeom prst="rect">
            <a:avLst/>
          </a:prstGeom>
        </p:spPr>
      </p:pic>
      <p:sp>
        <p:nvSpPr>
          <p:cNvPr id="4" name="Slide Number Placeholder 3"/>
          <p:cNvSpPr>
            <a:spLocks noGrp="1"/>
          </p:cNvSpPr>
          <p:nvPr>
            <p:ph type="sldNum" sz="quarter" idx="12"/>
          </p:nvPr>
        </p:nvSpPr>
        <p:spPr/>
        <p:txBody>
          <a:bodyPr/>
          <a:lstStyle/>
          <a:p>
            <a:fld id="{313D4505-985F-49BE-8C1F-E0CFEEC3F372}" type="slidenum">
              <a:rPr lang="en-US" smtClean="0"/>
              <a:t>6</a:t>
            </a:fld>
            <a:endParaRPr lang="en-US" dirty="0"/>
          </a:p>
        </p:txBody>
      </p:sp>
      <p:sp>
        <p:nvSpPr>
          <p:cNvPr id="6" name="TextBox 5"/>
          <p:cNvSpPr txBox="1"/>
          <p:nvPr/>
        </p:nvSpPr>
        <p:spPr>
          <a:xfrm>
            <a:off x="5715000" y="5486400"/>
            <a:ext cx="2178097" cy="923330"/>
          </a:xfrm>
          <a:prstGeom prst="rect">
            <a:avLst/>
          </a:prstGeom>
          <a:noFill/>
          <a:ln>
            <a:solidFill>
              <a:srgbClr val="000000"/>
            </a:solidFill>
          </a:ln>
        </p:spPr>
        <p:txBody>
          <a:bodyPr wrap="none" rtlCol="0">
            <a:spAutoFit/>
          </a:bodyPr>
          <a:lstStyle/>
          <a:p>
            <a:r>
              <a:rPr lang="en-US" dirty="0" smtClean="0"/>
              <a:t>Quote: Xiao-Li </a:t>
            </a:r>
            <a:r>
              <a:rPr lang="en-US" dirty="0" err="1" smtClean="0"/>
              <a:t>Meng</a:t>
            </a:r>
            <a:r>
              <a:rPr lang="en-US" dirty="0" smtClean="0"/>
              <a:t>,</a:t>
            </a:r>
          </a:p>
          <a:p>
            <a:r>
              <a:rPr lang="en-US" dirty="0" smtClean="0"/>
              <a:t>Editor-in-chief </a:t>
            </a:r>
          </a:p>
          <a:p>
            <a:r>
              <a:rPr lang="en-US" dirty="0" smtClean="0"/>
              <a:t>Harvard University</a:t>
            </a:r>
            <a:endParaRPr lang="en-US" dirty="0"/>
          </a:p>
        </p:txBody>
      </p:sp>
    </p:spTree>
    <p:extLst>
      <p:ext uri="{BB962C8B-B14F-4D97-AF65-F5344CB8AC3E}">
        <p14:creationId xmlns:p14="http://schemas.microsoft.com/office/powerpoint/2010/main" val="2910258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shrinkage framework for data science</a:t>
            </a:r>
          </a:p>
        </p:txBody>
      </p:sp>
      <p:sp>
        <p:nvSpPr>
          <p:cNvPr id="3" name="Content Placeholder 2"/>
          <p:cNvSpPr>
            <a:spLocks noGrp="1"/>
          </p:cNvSpPr>
          <p:nvPr>
            <p:ph idx="1"/>
          </p:nvPr>
        </p:nvSpPr>
        <p:spPr/>
        <p:txBody>
          <a:bodyPr/>
          <a:lstStyle/>
          <a:p>
            <a:r>
              <a:rPr lang="en-US" dirty="0"/>
              <a:t>I attempted to define data science as:</a:t>
            </a:r>
          </a:p>
        </p:txBody>
      </p:sp>
      <p:sp>
        <p:nvSpPr>
          <p:cNvPr id="4" name="Slide Number Placeholder 3"/>
          <p:cNvSpPr>
            <a:spLocks noGrp="1"/>
          </p:cNvSpPr>
          <p:nvPr>
            <p:ph type="sldNum" sz="quarter" idx="12"/>
          </p:nvPr>
        </p:nvSpPr>
        <p:spPr/>
        <p:txBody>
          <a:bodyPr/>
          <a:lstStyle/>
          <a:p>
            <a:fld id="{313D4505-985F-49BE-8C1F-E0CFEEC3F372}" type="slidenum">
              <a:rPr lang="en-US" smtClean="0"/>
              <a:t>7</a:t>
            </a:fld>
            <a:endParaRPr lang="en-US" dirty="0"/>
          </a:p>
        </p:txBody>
      </p:sp>
      <p:sp>
        <p:nvSpPr>
          <p:cNvPr id="6" name="TextBox 5"/>
          <p:cNvSpPr txBox="1"/>
          <p:nvPr/>
        </p:nvSpPr>
        <p:spPr>
          <a:xfrm>
            <a:off x="132392" y="1789139"/>
            <a:ext cx="8815234" cy="523220"/>
          </a:xfrm>
          <a:prstGeom prst="rect">
            <a:avLst/>
          </a:prstGeom>
          <a:solidFill>
            <a:srgbClr val="E4CE28"/>
          </a:solidFill>
          <a:ln>
            <a:solidFill>
              <a:srgbClr val="0070C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17365D"/>
                </a:solidFill>
                <a:effectLst/>
                <a:uLnTx/>
                <a:uFillTx/>
                <a:latin typeface="Arial"/>
              </a:rPr>
              <a:t> w Statistics + (1-w) Computer Science= Data Science</a:t>
            </a:r>
          </a:p>
        </p:txBody>
      </p:sp>
      <mc:AlternateContent xmlns:mc="http://schemas.openxmlformats.org/markup-compatibility/2006" xmlns:a14="http://schemas.microsoft.com/office/drawing/2010/main">
        <mc:Choice Requires="a14">
          <p:sp>
            <p:nvSpPr>
              <p:cNvPr id="9" name="TextBox 8"/>
              <p:cNvSpPr txBox="1"/>
              <p:nvPr/>
            </p:nvSpPr>
            <p:spPr>
              <a:xfrm>
                <a:off x="338618" y="2901166"/>
                <a:ext cx="8652982" cy="1754326"/>
              </a:xfrm>
              <a:prstGeom prst="rect">
                <a:avLst/>
              </a:prstGeom>
              <a:noFill/>
              <a:ln w="9525">
                <a:solidFill>
                  <a:schemeClr val="tx1"/>
                </a:solidFill>
              </a:ln>
            </p:spPr>
            <p:txBody>
              <a:bodyPr wrap="square" rtlCol="0">
                <a:spAutoFit/>
              </a:bodyPr>
              <a:lstStyle/>
              <a:p>
                <a:r>
                  <a:rPr lang="en-US" sz="3600" b="0" dirty="0" smtClean="0"/>
                  <a:t>w</a:t>
                </a:r>
                <a14:m>
                  <m:oMath xmlns:m="http://schemas.openxmlformats.org/officeDocument/2006/math">
                    <m:r>
                      <a:rPr lang="en-US" sz="3600" b="0" i="1" smtClean="0">
                        <a:latin typeface="Cambria Math" charset="0"/>
                      </a:rPr>
                      <m:t>→0 </m:t>
                    </m:r>
                    <m:d>
                      <m:dPr>
                        <m:ctrlPr>
                          <a:rPr lang="en-US" sz="3600" b="0" i="1" smtClean="0">
                            <a:latin typeface="Cambria Math" charset="0"/>
                          </a:rPr>
                        </m:ctrlPr>
                      </m:dPr>
                      <m:e>
                        <m:r>
                          <m:rPr>
                            <m:sty m:val="p"/>
                          </m:rPr>
                          <a:rPr lang="en-US" sz="3600" b="0" i="0" smtClean="0">
                            <a:latin typeface="Cambria Math" charset="0"/>
                          </a:rPr>
                          <m:t>in</m:t>
                        </m:r>
                        <m:r>
                          <a:rPr lang="en-US" sz="3600" b="0" i="0" smtClean="0">
                            <a:latin typeface="Cambria Math" charset="0"/>
                          </a:rPr>
                          <m:t> </m:t>
                        </m:r>
                        <m:r>
                          <m:rPr>
                            <m:sty m:val="p"/>
                          </m:rPr>
                          <a:rPr lang="en-US" sz="3600" b="0" i="0" smtClean="0">
                            <a:latin typeface="Cambria Math" charset="0"/>
                          </a:rPr>
                          <m:t>some</m:t>
                        </m:r>
                        <m:r>
                          <a:rPr lang="en-US" sz="3600" b="0" i="0" smtClean="0">
                            <a:latin typeface="Cambria Math" charset="0"/>
                          </a:rPr>
                          <m:t> </m:t>
                        </m:r>
                        <m:r>
                          <m:rPr>
                            <m:sty m:val="p"/>
                          </m:rPr>
                          <a:rPr lang="en-US" sz="3600" b="0" i="0" smtClean="0">
                            <a:latin typeface="Cambria Math" charset="0"/>
                          </a:rPr>
                          <m:t>CS</m:t>
                        </m:r>
                        <m:r>
                          <a:rPr lang="en-US" sz="3600" b="0" i="0" smtClean="0">
                            <a:latin typeface="Cambria Math" charset="0"/>
                          </a:rPr>
                          <m:t> </m:t>
                        </m:r>
                        <m:r>
                          <m:rPr>
                            <m:sty m:val="p"/>
                          </m:rPr>
                          <a:rPr lang="en-US" sz="3600" b="0" i="0" smtClean="0">
                            <a:latin typeface="Cambria Math" charset="0"/>
                          </a:rPr>
                          <m:t>departments</m:t>
                        </m:r>
                      </m:e>
                    </m:d>
                    <m:r>
                      <a:rPr lang="en-US" sz="3600" i="0">
                        <a:latin typeface="Cambria Math" charset="0"/>
                      </a:rPr>
                      <m:t> </m:t>
                    </m:r>
                  </m:oMath>
                </a14:m>
                <a:endParaRPr lang="en-US" sz="3600" dirty="0" smtClean="0"/>
              </a:p>
              <a:p>
                <a:r>
                  <a:rPr lang="en-US" sz="3600" dirty="0" smtClean="0"/>
                  <a:t>w</a:t>
                </a:r>
                <a14:m>
                  <m:oMath xmlns:m="http://schemas.openxmlformats.org/officeDocument/2006/math">
                    <m:r>
                      <a:rPr lang="en-US" sz="3600" b="0" i="1" smtClean="0">
                        <a:latin typeface="Cambria Math" charset="0"/>
                      </a:rPr>
                      <m:t>→1</m:t>
                    </m:r>
                  </m:oMath>
                </a14:m>
                <a:r>
                  <a:rPr lang="en-US" sz="3600" dirty="0" smtClean="0"/>
                  <a:t> </a:t>
                </a:r>
                <a14:m>
                  <m:oMath xmlns:m="http://schemas.openxmlformats.org/officeDocument/2006/math">
                    <m:d>
                      <m:dPr>
                        <m:ctrlPr>
                          <a:rPr lang="en-US" sz="3600" i="1">
                            <a:latin typeface="Cambria Math" charset="0"/>
                          </a:rPr>
                        </m:ctrlPr>
                      </m:dPr>
                      <m:e>
                        <m:r>
                          <m:rPr>
                            <m:sty m:val="p"/>
                          </m:rPr>
                          <a:rPr lang="en-US" sz="3600">
                            <a:latin typeface="Cambria Math" charset="0"/>
                          </a:rPr>
                          <m:t>in</m:t>
                        </m:r>
                        <m:r>
                          <a:rPr lang="en-US" sz="3600">
                            <a:latin typeface="Cambria Math" charset="0"/>
                          </a:rPr>
                          <m:t> </m:t>
                        </m:r>
                        <m:r>
                          <m:rPr>
                            <m:sty m:val="p"/>
                          </m:rPr>
                          <a:rPr lang="en-US" sz="3600">
                            <a:latin typeface="Cambria Math" charset="0"/>
                          </a:rPr>
                          <m:t>some</m:t>
                        </m:r>
                        <m:r>
                          <a:rPr lang="en-US" sz="3600">
                            <a:latin typeface="Cambria Math" charset="0"/>
                          </a:rPr>
                          <m:t> </m:t>
                        </m:r>
                        <m:r>
                          <m:rPr>
                            <m:sty m:val="p"/>
                          </m:rPr>
                          <a:rPr lang="en-US" sz="3600" b="0" i="0" smtClean="0">
                            <a:latin typeface="Cambria Math" charset="0"/>
                          </a:rPr>
                          <m:t>Stat</m:t>
                        </m:r>
                        <m:r>
                          <a:rPr lang="en-US" sz="3600" b="0" i="0" smtClean="0">
                            <a:latin typeface="Cambria Math" charset="0"/>
                          </a:rPr>
                          <m:t>/</m:t>
                        </m:r>
                        <m:r>
                          <m:rPr>
                            <m:sty m:val="p"/>
                          </m:rPr>
                          <a:rPr lang="en-US" sz="3600" b="0" i="0" smtClean="0">
                            <a:latin typeface="Cambria Math" charset="0"/>
                          </a:rPr>
                          <m:t>biostat</m:t>
                        </m:r>
                        <m:r>
                          <a:rPr lang="en-US" sz="3600">
                            <a:latin typeface="Cambria Math" charset="0"/>
                          </a:rPr>
                          <m:t> </m:t>
                        </m:r>
                        <m:r>
                          <m:rPr>
                            <m:sty m:val="p"/>
                          </m:rPr>
                          <a:rPr lang="en-US" sz="3600">
                            <a:latin typeface="Cambria Math" charset="0"/>
                          </a:rPr>
                          <m:t>departments</m:t>
                        </m:r>
                      </m:e>
                    </m:d>
                    <m:r>
                      <a:rPr lang="en-US" sz="3600">
                        <a:latin typeface="Cambria Math" charset="0"/>
                      </a:rPr>
                      <m:t> </m:t>
                    </m:r>
                  </m:oMath>
                </a14:m>
                <a:endParaRPr lang="en-US" sz="3600" dirty="0"/>
              </a:p>
              <a:p>
                <a:endParaRPr lang="en-US" sz="3600" dirty="0"/>
              </a:p>
            </p:txBody>
          </p:sp>
        </mc:Choice>
        <mc:Fallback xmlns="">
          <p:sp>
            <p:nvSpPr>
              <p:cNvPr id="9" name="TextBox 8"/>
              <p:cNvSpPr txBox="1">
                <a:spLocks noRot="1" noChangeAspect="1" noMove="1" noResize="1" noEditPoints="1" noAdjustHandles="1" noChangeArrowheads="1" noChangeShapeType="1" noTextEdit="1"/>
              </p:cNvSpPr>
              <p:nvPr/>
            </p:nvSpPr>
            <p:spPr>
              <a:xfrm>
                <a:off x="338618" y="2901166"/>
                <a:ext cx="8652982" cy="1754326"/>
              </a:xfrm>
              <a:prstGeom prst="rect">
                <a:avLst/>
              </a:prstGeom>
              <a:blipFill rotWithShape="0">
                <a:blip r:embed="rId3"/>
                <a:stretch>
                  <a:fillRect l="-2111" t="-5172"/>
                </a:stretch>
              </a:blipFill>
              <a:ln w="9525">
                <a:solidFill>
                  <a:schemeClr val="tx1"/>
                </a:solidFill>
              </a:ln>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241648" y="2476275"/>
            <a:ext cx="8846921" cy="4356325"/>
          </a:xfrm>
          <a:prstGeom prst="rect">
            <a:avLst/>
          </a:prstGeom>
          <a:ln>
            <a:solidFill>
              <a:schemeClr val="tx1"/>
            </a:solidFill>
          </a:ln>
        </p:spPr>
      </p:pic>
    </p:spTree>
    <p:extLst>
      <p:ext uri="{BB962C8B-B14F-4D97-AF65-F5344CB8AC3E}">
        <p14:creationId xmlns:p14="http://schemas.microsoft.com/office/powerpoint/2010/main" val="112849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56930"/>
            <a:ext cx="9578109" cy="684308"/>
          </a:xfrm>
        </p:spPr>
        <p:txBody>
          <a:bodyPr>
            <a:normAutofit/>
          </a:bodyPr>
          <a:lstStyle/>
          <a:p>
            <a:r>
              <a:rPr lang="en-US" dirty="0">
                <a:latin typeface="+mj-lt"/>
              </a:rPr>
              <a:t>        A Race Against Time:  </a:t>
            </a:r>
            <a:r>
              <a:rPr lang="en-US" dirty="0"/>
              <a:t>T</a:t>
            </a:r>
            <a:r>
              <a:rPr lang="en-US" dirty="0">
                <a:latin typeface="+mj-lt"/>
              </a:rPr>
              <a:t>he </a:t>
            </a:r>
            <a:r>
              <a:rPr lang="en-US" dirty="0"/>
              <a:t>B</a:t>
            </a:r>
            <a:r>
              <a:rPr lang="en-US" dirty="0">
                <a:latin typeface="+mj-lt"/>
              </a:rPr>
              <a:t>ig Data </a:t>
            </a:r>
            <a:r>
              <a:rPr lang="en-US" dirty="0"/>
              <a:t>P</a:t>
            </a:r>
            <a:r>
              <a:rPr lang="en-US" dirty="0">
                <a:latin typeface="+mj-lt"/>
              </a:rPr>
              <a:t>rize</a:t>
            </a:r>
          </a:p>
        </p:txBody>
      </p:sp>
      <p:pic>
        <p:nvPicPr>
          <p:cNvPr id="7" name="Picture 6"/>
          <p:cNvPicPr>
            <a:picLocks noChangeAspect="1"/>
          </p:cNvPicPr>
          <p:nvPr/>
        </p:nvPicPr>
        <p:blipFill>
          <a:blip r:embed="rId3"/>
          <a:stretch>
            <a:fillRect/>
          </a:stretch>
        </p:blipFill>
        <p:spPr>
          <a:xfrm>
            <a:off x="3886200" y="3962400"/>
            <a:ext cx="3593851" cy="1676400"/>
          </a:xfrm>
          <a:prstGeom prst="rect">
            <a:avLst/>
          </a:prstGeom>
        </p:spPr>
      </p:pic>
      <p:sp>
        <p:nvSpPr>
          <p:cNvPr id="8" name="TextBox 7"/>
          <p:cNvSpPr txBox="1"/>
          <p:nvPr/>
        </p:nvSpPr>
        <p:spPr>
          <a:xfrm>
            <a:off x="228600" y="5181600"/>
            <a:ext cx="5257800" cy="1569660"/>
          </a:xfrm>
          <a:prstGeom prst="rect">
            <a:avLst/>
          </a:prstGeom>
          <a:noFill/>
        </p:spPr>
        <p:txBody>
          <a:bodyPr wrap="square" rtlCol="0">
            <a:spAutoFit/>
          </a:bodyPr>
          <a:lstStyle/>
          <a:p>
            <a:endParaRPr lang="en-US" sz="4800" dirty="0">
              <a:solidFill>
                <a:srgbClr val="4F81BD"/>
              </a:solidFill>
              <a:latin typeface="Calibri"/>
            </a:endParaRPr>
          </a:p>
          <a:p>
            <a:endParaRPr lang="en-US" sz="4800" dirty="0">
              <a:solidFill>
                <a:srgbClr val="4F81BD"/>
              </a:solidFill>
              <a:latin typeface="Calibri"/>
            </a:endParaRPr>
          </a:p>
        </p:txBody>
      </p:sp>
      <p:pic>
        <p:nvPicPr>
          <p:cNvPr id="2050" name="Picture 2" descr="http://www.filmmusicnotes.com/wp-content/uploads/2015/01/imitation_game.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01916" y="1172226"/>
            <a:ext cx="3046352" cy="4297363"/>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619500" y="1904263"/>
            <a:ext cx="5004896" cy="1384995"/>
          </a:xfrm>
          <a:prstGeom prst="rect">
            <a:avLst/>
          </a:prstGeom>
          <a:noFill/>
        </p:spPr>
        <p:txBody>
          <a:bodyPr wrap="none" rtlCol="0">
            <a:spAutoFit/>
          </a:bodyPr>
          <a:lstStyle/>
          <a:p>
            <a:r>
              <a:rPr lang="en-US" sz="2400" dirty="0"/>
              <a:t>“</a:t>
            </a:r>
            <a:r>
              <a:rPr lang="en-US" sz="2000" dirty="0">
                <a:latin typeface="+mj-lt"/>
              </a:rPr>
              <a:t>Jack Good appears as a minor and quiet </a:t>
            </a:r>
          </a:p>
          <a:p>
            <a:r>
              <a:rPr lang="en-US" sz="2000" dirty="0">
                <a:latin typeface="+mj-lt"/>
              </a:rPr>
              <a:t>character in The Imitation Game, which </a:t>
            </a:r>
          </a:p>
          <a:p>
            <a:r>
              <a:rPr lang="en-US" sz="2000" dirty="0">
                <a:latin typeface="+mj-lt"/>
              </a:rPr>
              <a:t>profoundly misrepresents his contribution </a:t>
            </a:r>
          </a:p>
          <a:p>
            <a:r>
              <a:rPr lang="en-US" sz="2000" dirty="0">
                <a:latin typeface="+mj-lt"/>
              </a:rPr>
              <a:t>and his character.”-David Banks, 2015</a:t>
            </a:r>
          </a:p>
        </p:txBody>
      </p:sp>
      <p:sp>
        <p:nvSpPr>
          <p:cNvPr id="3" name="TextBox 2"/>
          <p:cNvSpPr txBox="1"/>
          <p:nvPr/>
        </p:nvSpPr>
        <p:spPr>
          <a:xfrm>
            <a:off x="3164568" y="6046410"/>
            <a:ext cx="5459828" cy="369332"/>
          </a:xfrm>
          <a:prstGeom prst="rect">
            <a:avLst/>
          </a:prstGeom>
          <a:solidFill>
            <a:schemeClr val="accent3">
              <a:lumMod val="60000"/>
              <a:lumOff val="40000"/>
            </a:schemeClr>
          </a:solidFill>
        </p:spPr>
        <p:txBody>
          <a:bodyPr wrap="none" rtlCol="0">
            <a:spAutoFit/>
          </a:bodyPr>
          <a:lstStyle/>
          <a:p>
            <a:r>
              <a:rPr lang="en-US" dirty="0">
                <a:latin typeface="+mj-lt"/>
              </a:rPr>
              <a:t>Doer or Thinker? The Identity Crisis of a Statistician!</a:t>
            </a:r>
          </a:p>
        </p:txBody>
      </p:sp>
    </p:spTree>
    <p:extLst>
      <p:ext uri="{BB962C8B-B14F-4D97-AF65-F5344CB8AC3E}">
        <p14:creationId xmlns:p14="http://schemas.microsoft.com/office/powerpoint/2010/main" val="1383543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202"/>
            <a:ext cx="9144000" cy="893947"/>
          </a:xfrm>
        </p:spPr>
        <p:txBody>
          <a:bodyPr>
            <a:normAutofit fontScale="90000"/>
          </a:bodyPr>
          <a:lstStyle/>
          <a:p>
            <a:r>
              <a:rPr lang="en-US" sz="2800" dirty="0" smtClean="0"/>
              <a:t>It is hard work and </a:t>
            </a:r>
            <a:r>
              <a:rPr lang="en-US" sz="2800" smtClean="0"/>
              <a:t>statisticians are often </a:t>
            </a:r>
            <a:r>
              <a:rPr lang="en-US" sz="2800" dirty="0" smtClean="0"/>
              <a:t>poor at marketing!</a:t>
            </a:r>
            <a:endParaRPr lang="en-US" sz="2800" dirty="0"/>
          </a:p>
        </p:txBody>
      </p:sp>
      <p:sp>
        <p:nvSpPr>
          <p:cNvPr id="5" name="TextBox 4"/>
          <p:cNvSpPr txBox="1"/>
          <p:nvPr/>
        </p:nvSpPr>
        <p:spPr>
          <a:xfrm>
            <a:off x="1752600" y="6099032"/>
            <a:ext cx="5410200" cy="715581"/>
          </a:xfrm>
          <a:prstGeom prst="rect">
            <a:avLst/>
          </a:prstGeom>
          <a:solidFill>
            <a:schemeClr val="accent3">
              <a:lumMod val="40000"/>
              <a:lumOff val="60000"/>
            </a:schemeClr>
          </a:solidFill>
          <a:ln>
            <a:solidFill>
              <a:schemeClr val="tx1"/>
            </a:solidFill>
          </a:ln>
        </p:spPr>
        <p:txBody>
          <a:bodyPr wrap="square" rtlCol="0">
            <a:spAutoFit/>
          </a:bodyPr>
          <a:lstStyle/>
          <a:p>
            <a:r>
              <a:rPr lang="en-US" sz="1350" b="1" dirty="0" smtClean="0">
                <a:latin typeface="Arial" panose="020B0604020202020204" pitchFamily="34" charset="0"/>
                <a:cs typeface="Arial" panose="020B0604020202020204" pitchFamily="34" charset="0"/>
              </a:rPr>
              <a:t>University of Michigan </a:t>
            </a:r>
            <a:r>
              <a:rPr lang="en-US" sz="1350" b="1" dirty="0" err="1" smtClean="0">
                <a:latin typeface="Arial" panose="020B0604020202020204" pitchFamily="34" charset="0"/>
                <a:cs typeface="Arial" panose="020B0604020202020204" pitchFamily="34" charset="0"/>
              </a:rPr>
              <a:t>Rogel</a:t>
            </a:r>
            <a:r>
              <a:rPr lang="en-US" sz="1350" b="1" dirty="0" smtClean="0">
                <a:latin typeface="Arial" panose="020B0604020202020204" pitchFamily="34" charset="0"/>
                <a:cs typeface="Arial" panose="020B0604020202020204" pitchFamily="34" charset="0"/>
              </a:rPr>
              <a:t> Cancer Center </a:t>
            </a:r>
          </a:p>
          <a:p>
            <a:r>
              <a:rPr lang="en-US" sz="1350" b="1" dirty="0" smtClean="0">
                <a:latin typeface="Arial" panose="020B0604020202020204" pitchFamily="34" charset="0"/>
                <a:cs typeface="Arial" panose="020B0604020202020204" pitchFamily="34" charset="0"/>
              </a:rPr>
              <a:t>Cancer </a:t>
            </a:r>
            <a:r>
              <a:rPr lang="en-US" sz="1350" b="1" dirty="0">
                <a:latin typeface="Arial" panose="020B0604020202020204" pitchFamily="34" charset="0"/>
                <a:cs typeface="Arial" panose="020B0604020202020204" pitchFamily="34" charset="0"/>
              </a:rPr>
              <a:t>Control and Population Sciences Annual Retreat, </a:t>
            </a:r>
            <a:r>
              <a:rPr lang="en-US" sz="1350" b="1" dirty="0" smtClean="0">
                <a:latin typeface="Arial" panose="020B0604020202020204" pitchFamily="34" charset="0"/>
                <a:cs typeface="Arial" panose="020B0604020202020204" pitchFamily="34" charset="0"/>
              </a:rPr>
              <a:t>2019</a:t>
            </a:r>
          </a:p>
          <a:p>
            <a:endParaRPr lang="en-US" sz="1350" b="1" i="1"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
          </p:nvPr>
        </p:nvPicPr>
        <p:blipFill>
          <a:blip r:embed="rId3"/>
          <a:stretch>
            <a:fillRect/>
          </a:stretch>
        </p:blipFill>
        <p:spPr>
          <a:xfrm>
            <a:off x="533400" y="1066800"/>
            <a:ext cx="7356872" cy="4904582"/>
          </a:xfrm>
          <a:prstGeom prst="rect">
            <a:avLst/>
          </a:prstGeom>
          <a:ln w="57150">
            <a:solidFill>
              <a:schemeClr val="accent3"/>
            </a:solidFill>
          </a:ln>
        </p:spPr>
      </p:pic>
      <p:pic>
        <p:nvPicPr>
          <p:cNvPr id="7" name="Picture 6"/>
          <p:cNvPicPr>
            <a:picLocks noChangeAspect="1"/>
          </p:cNvPicPr>
          <p:nvPr/>
        </p:nvPicPr>
        <p:blipFill>
          <a:blip r:embed="rId4"/>
          <a:stretch>
            <a:fillRect/>
          </a:stretch>
        </p:blipFill>
        <p:spPr>
          <a:xfrm>
            <a:off x="914400" y="1600200"/>
            <a:ext cx="2540000" cy="863600"/>
          </a:xfrm>
          <a:prstGeom prst="rect">
            <a:avLst/>
          </a:prstGeom>
        </p:spPr>
      </p:pic>
    </p:spTree>
    <p:extLst>
      <p:ext uri="{BB962C8B-B14F-4D97-AF65-F5344CB8AC3E}">
        <p14:creationId xmlns:p14="http://schemas.microsoft.com/office/powerpoint/2010/main" val="793351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UM">
      <a:dk1>
        <a:srgbClr val="000050"/>
      </a:dk1>
      <a:lt1>
        <a:sysClr val="window" lastClr="FFFFFF"/>
      </a:lt1>
      <a:dk2>
        <a:srgbClr val="303C6E"/>
      </a:dk2>
      <a:lt2>
        <a:srgbClr val="FFFFCC"/>
      </a:lt2>
      <a:accent1>
        <a:srgbClr val="000066"/>
      </a:accent1>
      <a:accent2>
        <a:srgbClr val="0000CC"/>
      </a:accent2>
      <a:accent3>
        <a:srgbClr val="FFCC00"/>
      </a:accent3>
      <a:accent4>
        <a:srgbClr val="FFFF00"/>
      </a:accent4>
      <a:accent5>
        <a:srgbClr val="FFFFCC"/>
      </a:accent5>
      <a:accent6>
        <a:srgbClr val="005BD3"/>
      </a:accent6>
      <a:hlink>
        <a:srgbClr val="00349E"/>
      </a:hlink>
      <a:folHlink>
        <a:srgbClr val="FFFFFF"/>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17365D"/>
      </a:dk1>
      <a:lt1>
        <a:sysClr val="window" lastClr="FFFFFF"/>
      </a:lt1>
      <a:dk2>
        <a:srgbClr val="1F497D"/>
      </a:dk2>
      <a:lt2>
        <a:srgbClr val="EEECE1"/>
      </a:lt2>
      <a:accent1>
        <a:srgbClr val="E4CE28"/>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13813</TotalTime>
  <Words>1456</Words>
  <Application>Microsoft Macintosh PowerPoint</Application>
  <PresentationFormat>On-screen Show (4:3)</PresentationFormat>
  <Paragraphs>264</Paragraphs>
  <Slides>35</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Cambria Math</vt:lpstr>
      <vt:lpstr>Franklin Gothic Book</vt:lpstr>
      <vt:lpstr>Franklin Gothic Medium</vt:lpstr>
      <vt:lpstr>Arial</vt:lpstr>
      <vt:lpstr>Calibri</vt:lpstr>
      <vt:lpstr>Cambria</vt:lpstr>
      <vt:lpstr>Times New Roman</vt:lpstr>
      <vt:lpstr>Default Theme</vt:lpstr>
      <vt:lpstr>Office Theme</vt:lpstr>
      <vt:lpstr>The Battle of Two Cultures Statistics Versus (?) Data Science Stochastic Models Versus (?) Algorithmic Models</vt:lpstr>
      <vt:lpstr>Big Data</vt:lpstr>
      <vt:lpstr>3 Vs, 4 Vs,  7 Vs, 10 Vs and…</vt:lpstr>
      <vt:lpstr>PowerPoint Presentation</vt:lpstr>
      <vt:lpstr>Data Science Initiatives across Universities</vt:lpstr>
      <vt:lpstr>New Journals Coming Out</vt:lpstr>
      <vt:lpstr>A shrinkage framework for data science</vt:lpstr>
      <vt:lpstr>        A Race Against Time:  The Big Data Prize</vt:lpstr>
      <vt:lpstr>It is hard work and statisticians are often poor at marketing!</vt:lpstr>
      <vt:lpstr>Big data: precise (massive n)  but potentially inaccurate?</vt:lpstr>
      <vt:lpstr>Inspired by a timeless paper</vt:lpstr>
      <vt:lpstr>Leo Breiman</vt:lpstr>
      <vt:lpstr>                            The Activist</vt:lpstr>
      <vt:lpstr>The Artist</vt:lpstr>
      <vt:lpstr>Fundamentals of Data Models</vt:lpstr>
      <vt:lpstr>Decision Trees</vt:lpstr>
      <vt:lpstr>Random Forest</vt:lpstr>
      <vt:lpstr>What troubled Breiman about data models</vt:lpstr>
      <vt:lpstr>Model Validation</vt:lpstr>
      <vt:lpstr>Rashomon versus Occam</vt:lpstr>
      <vt:lpstr>How to solve this dilemma?</vt:lpstr>
      <vt:lpstr>Rashomon: the multiplicity of good models</vt:lpstr>
      <vt:lpstr>Occam: simplicity vs. accuracy</vt:lpstr>
      <vt:lpstr>Bellman: dimensionality — curse or blessing</vt:lpstr>
      <vt:lpstr>Two Black Boxes</vt:lpstr>
      <vt:lpstr>Pros and Cons of ML/AI</vt:lpstr>
      <vt:lpstr>There is life and science beyond prediction</vt:lpstr>
      <vt:lpstr>Life (as a quantitative scientist) is Spectacular!</vt:lpstr>
      <vt:lpstr>A Dramatic Digression</vt:lpstr>
      <vt:lpstr>Quote from a recent paper</vt:lpstr>
      <vt:lpstr>Models or Trees?  Choose your own answer!</vt:lpstr>
      <vt:lpstr>Gartners Hype Cycle</vt:lpstr>
      <vt:lpstr>PowerPoint Presentation</vt:lpstr>
      <vt:lpstr>New New Explorers of New Horizonsof New Horizons</vt:lpstr>
      <vt:lpstr>  The union of many cultures is always the best! Let us call that data science.    </vt:lpstr>
    </vt:vector>
  </TitlesOfParts>
  <Company>University of Michigan Hospital and Health Systems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UMHS Finance</dc:creator>
  <cp:lastModifiedBy>Microsoft Office User</cp:lastModifiedBy>
  <cp:revision>379</cp:revision>
  <cp:lastPrinted>2012-12-19T21:37:31Z</cp:lastPrinted>
  <dcterms:created xsi:type="dcterms:W3CDTF">2012-09-24T13:18:52Z</dcterms:created>
  <dcterms:modified xsi:type="dcterms:W3CDTF">2019-12-21T05:54:10Z</dcterms:modified>
</cp:coreProperties>
</file>